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sldIdLst>
    <p:sldId id="257" r:id="rId2"/>
    <p:sldId id="685" r:id="rId3"/>
    <p:sldId id="761" r:id="rId4"/>
    <p:sldId id="702" r:id="rId5"/>
    <p:sldId id="756" r:id="rId6"/>
    <p:sldId id="739" r:id="rId7"/>
    <p:sldId id="773" r:id="rId8"/>
    <p:sldId id="740" r:id="rId9"/>
    <p:sldId id="762" r:id="rId10"/>
    <p:sldId id="742" r:id="rId11"/>
    <p:sldId id="765" r:id="rId12"/>
    <p:sldId id="705" r:id="rId13"/>
    <p:sldId id="777" r:id="rId14"/>
    <p:sldId id="262" r:id="rId15"/>
    <p:sldId id="726" r:id="rId16"/>
    <p:sldId id="735" r:id="rId17"/>
    <p:sldId id="775" r:id="rId18"/>
    <p:sldId id="733" r:id="rId19"/>
    <p:sldId id="750" r:id="rId20"/>
    <p:sldId id="752" r:id="rId21"/>
    <p:sldId id="767" r:id="rId22"/>
    <p:sldId id="745" r:id="rId23"/>
    <p:sldId id="776" r:id="rId24"/>
    <p:sldId id="774" r:id="rId25"/>
    <p:sldId id="276" r:id="rId26"/>
    <p:sldId id="263" r:id="rId27"/>
    <p:sldId id="771" r:id="rId28"/>
    <p:sldId id="772" r:id="rId29"/>
    <p:sldId id="741" r:id="rId30"/>
    <p:sldId id="708" r:id="rId31"/>
    <p:sldId id="730" r:id="rId32"/>
    <p:sldId id="747" r:id="rId33"/>
    <p:sldId id="264" r:id="rId34"/>
    <p:sldId id="722" r:id="rId35"/>
    <p:sldId id="265" r:id="rId36"/>
    <p:sldId id="272" r:id="rId37"/>
    <p:sldId id="273" r:id="rId38"/>
    <p:sldId id="271" r:id="rId39"/>
    <p:sldId id="268" r:id="rId40"/>
    <p:sldId id="732" r:id="rId41"/>
    <p:sldId id="731" r:id="rId42"/>
    <p:sldId id="743" r:id="rId43"/>
    <p:sldId id="744" r:id="rId44"/>
    <p:sldId id="746" r:id="rId45"/>
    <p:sldId id="754" r:id="rId46"/>
    <p:sldId id="769" r:id="rId47"/>
    <p:sldId id="707" r:id="rId48"/>
    <p:sldId id="709" r:id="rId49"/>
    <p:sldId id="710" r:id="rId50"/>
    <p:sldId id="770" r:id="rId51"/>
    <p:sldId id="748" r:id="rId52"/>
    <p:sldId id="270" r:id="rId53"/>
    <p:sldId id="763" r:id="rId54"/>
    <p:sldId id="766" r:id="rId55"/>
    <p:sldId id="760" r:id="rId56"/>
    <p:sldId id="753" r:id="rId57"/>
    <p:sldId id="757" r:id="rId58"/>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CF52F08A-1FDB-4DEA-AAD5-684378881B32}">
          <p14:sldIdLst>
            <p14:sldId id="257"/>
            <p14:sldId id="685"/>
            <p14:sldId id="761"/>
            <p14:sldId id="702"/>
            <p14:sldId id="756"/>
            <p14:sldId id="739"/>
            <p14:sldId id="773"/>
            <p14:sldId id="740"/>
            <p14:sldId id="762"/>
            <p14:sldId id="742"/>
            <p14:sldId id="765"/>
            <p14:sldId id="705"/>
            <p14:sldId id="777"/>
            <p14:sldId id="262"/>
            <p14:sldId id="726"/>
            <p14:sldId id="735"/>
            <p14:sldId id="775"/>
            <p14:sldId id="733"/>
            <p14:sldId id="750"/>
            <p14:sldId id="752"/>
            <p14:sldId id="767"/>
            <p14:sldId id="745"/>
            <p14:sldId id="776"/>
            <p14:sldId id="774"/>
            <p14:sldId id="276"/>
            <p14:sldId id="263"/>
            <p14:sldId id="771"/>
            <p14:sldId id="772"/>
            <p14:sldId id="741"/>
            <p14:sldId id="708"/>
            <p14:sldId id="730"/>
            <p14:sldId id="747"/>
            <p14:sldId id="264"/>
            <p14:sldId id="722"/>
            <p14:sldId id="265"/>
            <p14:sldId id="272"/>
            <p14:sldId id="273"/>
            <p14:sldId id="271"/>
            <p14:sldId id="268"/>
            <p14:sldId id="732"/>
            <p14:sldId id="731"/>
            <p14:sldId id="743"/>
            <p14:sldId id="744"/>
            <p14:sldId id="746"/>
            <p14:sldId id="754"/>
            <p14:sldId id="769"/>
            <p14:sldId id="707"/>
            <p14:sldId id="709"/>
            <p14:sldId id="710"/>
            <p14:sldId id="770"/>
            <p14:sldId id="748"/>
            <p14:sldId id="270"/>
            <p14:sldId id="763"/>
            <p14:sldId id="766"/>
            <p14:sldId id="760"/>
            <p14:sldId id="753"/>
            <p14:sldId id="7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8" autoAdjust="0"/>
    <p:restoredTop sz="76775" autoAdjust="0"/>
  </p:normalViewPr>
  <p:slideViewPr>
    <p:cSldViewPr snapToGrid="0">
      <p:cViewPr varScale="1">
        <p:scale>
          <a:sx n="84" d="100"/>
          <a:sy n="84" d="100"/>
        </p:scale>
        <p:origin x="456" y="184"/>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image" Target="../media/image28.gif"/></Relationships>
</file>

<file path=ppt/diagrams/_rels/drawing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image" Target="../media/image28.gif"/></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7AEE0-86E2-224B-9442-AC21D29FD035}" type="doc">
      <dgm:prSet loTypeId="urn:microsoft.com/office/officeart/2005/8/layout/hList7" loCatId="list" qsTypeId="urn:microsoft.com/office/officeart/2005/8/quickstyle/simple1" qsCatId="simple" csTypeId="urn:microsoft.com/office/officeart/2005/8/colors/accent0_1" csCatId="mainScheme" phldr="1"/>
      <dgm:spPr/>
      <dgm:t>
        <a:bodyPr/>
        <a:lstStyle/>
        <a:p>
          <a:endParaRPr lang="en-US"/>
        </a:p>
      </dgm:t>
    </dgm:pt>
    <dgm:pt modelId="{35510429-1BBC-6543-B059-F768F74EB6C6}">
      <dgm:prSet/>
      <dgm:spPr/>
      <dgm:t>
        <a:bodyPr/>
        <a:lstStyle/>
        <a:p>
          <a:endParaRPr lang="en-US" dirty="0"/>
        </a:p>
        <a:p>
          <a:r>
            <a:rPr lang="en-US" dirty="0" err="1"/>
            <a:t>experientielle</a:t>
          </a:r>
          <a:r>
            <a:rPr lang="en-US" dirty="0"/>
            <a:t> </a:t>
          </a:r>
        </a:p>
        <a:p>
          <a:r>
            <a:rPr lang="en-US" dirty="0"/>
            <a:t>Welt-</a:t>
          </a:r>
          <a:r>
            <a:rPr lang="en-US" dirty="0" err="1"/>
            <a:t>Konstruktion</a:t>
          </a:r>
          <a:endParaRPr lang="en-US" dirty="0"/>
        </a:p>
      </dgm:t>
    </dgm:pt>
    <dgm:pt modelId="{8702F1A5-5214-A640-A83C-342B49BDBB6C}" type="parTrans" cxnId="{254FD759-494F-EF4A-B591-9B89AAA304C2}">
      <dgm:prSet/>
      <dgm:spPr/>
      <dgm:t>
        <a:bodyPr/>
        <a:lstStyle/>
        <a:p>
          <a:endParaRPr lang="en-US"/>
        </a:p>
      </dgm:t>
    </dgm:pt>
    <dgm:pt modelId="{829E498D-BF10-E247-BF57-AC8C65A0E0B1}" type="sibTrans" cxnId="{254FD759-494F-EF4A-B591-9B89AAA304C2}">
      <dgm:prSet/>
      <dgm:spPr/>
      <dgm:t>
        <a:bodyPr/>
        <a:lstStyle/>
        <a:p>
          <a:endParaRPr lang="en-US"/>
        </a:p>
      </dgm:t>
    </dgm:pt>
    <dgm:pt modelId="{66DA36C9-513F-C840-ACEB-7E17EE2A6ED5}">
      <dgm:prSet/>
      <dgm:spPr/>
      <dgm:t>
        <a:bodyPr/>
        <a:lstStyle/>
        <a:p>
          <a:endParaRPr lang="en-US" dirty="0"/>
        </a:p>
        <a:p>
          <a:r>
            <a:rPr lang="en-US" dirty="0" err="1"/>
            <a:t>epistemische</a:t>
          </a:r>
          <a:endParaRPr lang="en-US" dirty="0"/>
        </a:p>
        <a:p>
          <a:r>
            <a:rPr lang="en-US" dirty="0"/>
            <a:t>Skepsis </a:t>
          </a:r>
        </a:p>
      </dgm:t>
    </dgm:pt>
    <dgm:pt modelId="{A016ADF3-5CEB-7642-A962-668CDEAD399D}" type="parTrans" cxnId="{B6CB2FC1-0379-0B41-B723-A0AC8463BBEA}">
      <dgm:prSet/>
      <dgm:spPr/>
      <dgm:t>
        <a:bodyPr/>
        <a:lstStyle/>
        <a:p>
          <a:endParaRPr lang="en-US"/>
        </a:p>
      </dgm:t>
    </dgm:pt>
    <dgm:pt modelId="{CBDDBD65-EE39-5342-8234-DE702062CB42}" type="sibTrans" cxnId="{B6CB2FC1-0379-0B41-B723-A0AC8463BBEA}">
      <dgm:prSet/>
      <dgm:spPr/>
      <dgm:t>
        <a:bodyPr/>
        <a:lstStyle/>
        <a:p>
          <a:endParaRPr lang="en-US"/>
        </a:p>
      </dgm:t>
    </dgm:pt>
    <dgm:pt modelId="{5D9F117D-5C5E-9745-B1F2-0A4A09060E0C}" type="pres">
      <dgm:prSet presAssocID="{8ED7AEE0-86E2-224B-9442-AC21D29FD035}" presName="Name0" presStyleCnt="0">
        <dgm:presLayoutVars>
          <dgm:dir/>
          <dgm:resizeHandles val="exact"/>
        </dgm:presLayoutVars>
      </dgm:prSet>
      <dgm:spPr/>
    </dgm:pt>
    <dgm:pt modelId="{929E4058-D0F0-E343-89B0-0AF807C3E7F2}" type="pres">
      <dgm:prSet presAssocID="{8ED7AEE0-86E2-224B-9442-AC21D29FD035}" presName="fgShape" presStyleLbl="fgShp" presStyleIdx="0" presStyleCnt="1" custScaleY="187488"/>
      <dgm:spPr>
        <a:solidFill>
          <a:schemeClr val="bg1">
            <a:lumMod val="85000"/>
          </a:schemeClr>
        </a:solidFill>
      </dgm:spPr>
    </dgm:pt>
    <dgm:pt modelId="{DBE79812-DEE6-D440-B8C5-8367B9E29CF2}" type="pres">
      <dgm:prSet presAssocID="{8ED7AEE0-86E2-224B-9442-AC21D29FD035}" presName="linComp" presStyleCnt="0"/>
      <dgm:spPr/>
    </dgm:pt>
    <dgm:pt modelId="{B4CA354B-D47A-0141-A702-784BFE576F0E}" type="pres">
      <dgm:prSet presAssocID="{35510429-1BBC-6543-B059-F768F74EB6C6}" presName="compNode" presStyleCnt="0"/>
      <dgm:spPr/>
    </dgm:pt>
    <dgm:pt modelId="{656022D2-2316-DF4E-8BBC-F7D535A436B3}" type="pres">
      <dgm:prSet presAssocID="{35510429-1BBC-6543-B059-F768F74EB6C6}" presName="bkgdShape" presStyleLbl="node1" presStyleIdx="0" presStyleCnt="2" custLinFactNeighborX="-22175" custLinFactNeighborY="-897"/>
      <dgm:spPr/>
    </dgm:pt>
    <dgm:pt modelId="{D8FED303-DFB3-DE44-9102-2495B09E6447}" type="pres">
      <dgm:prSet presAssocID="{35510429-1BBC-6543-B059-F768F74EB6C6}" presName="nodeTx" presStyleLbl="node1" presStyleIdx="0" presStyleCnt="2">
        <dgm:presLayoutVars>
          <dgm:bulletEnabled val="1"/>
        </dgm:presLayoutVars>
      </dgm:prSet>
      <dgm:spPr/>
    </dgm:pt>
    <dgm:pt modelId="{9B31AD08-1FD8-AE41-A458-96A30EAD1678}" type="pres">
      <dgm:prSet presAssocID="{35510429-1BBC-6543-B059-F768F74EB6C6}" presName="invisiNode" presStyleLbl="node1" presStyleIdx="0" presStyleCnt="2"/>
      <dgm:spPr/>
    </dgm:pt>
    <dgm:pt modelId="{962FE6D1-86B4-B343-8476-D69D07E4E575}" type="pres">
      <dgm:prSet presAssocID="{35510429-1BBC-6543-B059-F768F74EB6C6}" presName="imagNode" presStyleLbl="fgImgPlace1" presStyleIdx="0" presStyleCnt="2" custScaleX="134413" custScaleY="125714" custLinFactNeighborX="18611" custLinFactNeighborY="22837"/>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dgm:spPr>
    </dgm:pt>
    <dgm:pt modelId="{24D755E5-BAD8-E14B-B364-A74EA6D86DAD}" type="pres">
      <dgm:prSet presAssocID="{829E498D-BF10-E247-BF57-AC8C65A0E0B1}" presName="sibTrans" presStyleLbl="sibTrans2D1" presStyleIdx="0" presStyleCnt="0"/>
      <dgm:spPr/>
    </dgm:pt>
    <dgm:pt modelId="{C1B0B23F-E254-8345-8955-59A18C20E68E}" type="pres">
      <dgm:prSet presAssocID="{66DA36C9-513F-C840-ACEB-7E17EE2A6ED5}" presName="compNode" presStyleCnt="0"/>
      <dgm:spPr/>
    </dgm:pt>
    <dgm:pt modelId="{180F9419-6429-1941-97E2-AEF372DBD614}" type="pres">
      <dgm:prSet presAssocID="{66DA36C9-513F-C840-ACEB-7E17EE2A6ED5}" presName="bkgdShape" presStyleLbl="node1" presStyleIdx="1" presStyleCnt="2"/>
      <dgm:spPr/>
    </dgm:pt>
    <dgm:pt modelId="{2FE6F1E0-A3F4-6949-A4EF-214983CAD7A9}" type="pres">
      <dgm:prSet presAssocID="{66DA36C9-513F-C840-ACEB-7E17EE2A6ED5}" presName="nodeTx" presStyleLbl="node1" presStyleIdx="1" presStyleCnt="2">
        <dgm:presLayoutVars>
          <dgm:bulletEnabled val="1"/>
        </dgm:presLayoutVars>
      </dgm:prSet>
      <dgm:spPr/>
    </dgm:pt>
    <dgm:pt modelId="{60D804A1-3A33-0C45-9DA9-25989822CEBB}" type="pres">
      <dgm:prSet presAssocID="{66DA36C9-513F-C840-ACEB-7E17EE2A6ED5}" presName="invisiNode" presStyleLbl="node1" presStyleIdx="1" presStyleCnt="2"/>
      <dgm:spPr/>
    </dgm:pt>
    <dgm:pt modelId="{45FECB4B-522C-DD46-80BF-1A16CD4FE860}" type="pres">
      <dgm:prSet presAssocID="{66DA36C9-513F-C840-ACEB-7E17EE2A6ED5}" presName="imagNode" presStyleLbl="fgImgPlace1" presStyleIdx="1" presStyleCnt="2" custScaleX="125026" custScaleY="134602" custLinFactNeighborY="9777"/>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Lst>
  <dgm:cxnLst>
    <dgm:cxn modelId="{6A5D1B14-CDC3-0143-A433-E83F988FED1F}" type="presOf" srcId="{829E498D-BF10-E247-BF57-AC8C65A0E0B1}" destId="{24D755E5-BAD8-E14B-B364-A74EA6D86DAD}" srcOrd="0" destOrd="0" presId="urn:microsoft.com/office/officeart/2005/8/layout/hList7"/>
    <dgm:cxn modelId="{6ECE4449-CF79-A944-A4A6-C1702493E18E}" type="presOf" srcId="{35510429-1BBC-6543-B059-F768F74EB6C6}" destId="{D8FED303-DFB3-DE44-9102-2495B09E6447}" srcOrd="1" destOrd="0" presId="urn:microsoft.com/office/officeart/2005/8/layout/hList7"/>
    <dgm:cxn modelId="{CB140553-8A00-4E40-9776-E5BAC9C8C959}" type="presOf" srcId="{8ED7AEE0-86E2-224B-9442-AC21D29FD035}" destId="{5D9F117D-5C5E-9745-B1F2-0A4A09060E0C}" srcOrd="0" destOrd="0" presId="urn:microsoft.com/office/officeart/2005/8/layout/hList7"/>
    <dgm:cxn modelId="{254FD759-494F-EF4A-B591-9B89AAA304C2}" srcId="{8ED7AEE0-86E2-224B-9442-AC21D29FD035}" destId="{35510429-1BBC-6543-B059-F768F74EB6C6}" srcOrd="0" destOrd="0" parTransId="{8702F1A5-5214-A640-A83C-342B49BDBB6C}" sibTransId="{829E498D-BF10-E247-BF57-AC8C65A0E0B1}"/>
    <dgm:cxn modelId="{37DD8E5F-8211-D54A-9B8A-00277BA891BF}" type="presOf" srcId="{66DA36C9-513F-C840-ACEB-7E17EE2A6ED5}" destId="{2FE6F1E0-A3F4-6949-A4EF-214983CAD7A9}" srcOrd="1" destOrd="0" presId="urn:microsoft.com/office/officeart/2005/8/layout/hList7"/>
    <dgm:cxn modelId="{6432749B-5390-D14E-B41E-8DD9F144CB42}" type="presOf" srcId="{66DA36C9-513F-C840-ACEB-7E17EE2A6ED5}" destId="{180F9419-6429-1941-97E2-AEF372DBD614}" srcOrd="0" destOrd="0" presId="urn:microsoft.com/office/officeart/2005/8/layout/hList7"/>
    <dgm:cxn modelId="{B6CB2FC1-0379-0B41-B723-A0AC8463BBEA}" srcId="{8ED7AEE0-86E2-224B-9442-AC21D29FD035}" destId="{66DA36C9-513F-C840-ACEB-7E17EE2A6ED5}" srcOrd="1" destOrd="0" parTransId="{A016ADF3-5CEB-7642-A962-668CDEAD399D}" sibTransId="{CBDDBD65-EE39-5342-8234-DE702062CB42}"/>
    <dgm:cxn modelId="{9DDD81C5-EA85-0844-9905-4BA6DB12345A}" type="presOf" srcId="{35510429-1BBC-6543-B059-F768F74EB6C6}" destId="{656022D2-2316-DF4E-8BBC-F7D535A436B3}" srcOrd="0" destOrd="0" presId="urn:microsoft.com/office/officeart/2005/8/layout/hList7"/>
    <dgm:cxn modelId="{AFA955B3-A87B-4849-9DBF-0998E7CBDD1B}" type="presParOf" srcId="{5D9F117D-5C5E-9745-B1F2-0A4A09060E0C}" destId="{929E4058-D0F0-E343-89B0-0AF807C3E7F2}" srcOrd="0" destOrd="0" presId="urn:microsoft.com/office/officeart/2005/8/layout/hList7"/>
    <dgm:cxn modelId="{C627E2FE-1E6A-284E-A4C3-BD4F85D66448}" type="presParOf" srcId="{5D9F117D-5C5E-9745-B1F2-0A4A09060E0C}" destId="{DBE79812-DEE6-D440-B8C5-8367B9E29CF2}" srcOrd="1" destOrd="0" presId="urn:microsoft.com/office/officeart/2005/8/layout/hList7"/>
    <dgm:cxn modelId="{836A8F65-AD3F-7348-B7FF-3B169CBAD7CA}" type="presParOf" srcId="{DBE79812-DEE6-D440-B8C5-8367B9E29CF2}" destId="{B4CA354B-D47A-0141-A702-784BFE576F0E}" srcOrd="0" destOrd="0" presId="urn:microsoft.com/office/officeart/2005/8/layout/hList7"/>
    <dgm:cxn modelId="{A9757060-3AC4-734C-A495-9CECA5E61795}" type="presParOf" srcId="{B4CA354B-D47A-0141-A702-784BFE576F0E}" destId="{656022D2-2316-DF4E-8BBC-F7D535A436B3}" srcOrd="0" destOrd="0" presId="urn:microsoft.com/office/officeart/2005/8/layout/hList7"/>
    <dgm:cxn modelId="{AA33C4EA-F4ED-9B49-9359-76A582FE0A32}" type="presParOf" srcId="{B4CA354B-D47A-0141-A702-784BFE576F0E}" destId="{D8FED303-DFB3-DE44-9102-2495B09E6447}" srcOrd="1" destOrd="0" presId="urn:microsoft.com/office/officeart/2005/8/layout/hList7"/>
    <dgm:cxn modelId="{6940E2C2-0F27-1F47-8461-59C407201B26}" type="presParOf" srcId="{B4CA354B-D47A-0141-A702-784BFE576F0E}" destId="{9B31AD08-1FD8-AE41-A458-96A30EAD1678}" srcOrd="2" destOrd="0" presId="urn:microsoft.com/office/officeart/2005/8/layout/hList7"/>
    <dgm:cxn modelId="{7CE371B9-645D-8B4E-9BED-26E0BA94805C}" type="presParOf" srcId="{B4CA354B-D47A-0141-A702-784BFE576F0E}" destId="{962FE6D1-86B4-B343-8476-D69D07E4E575}" srcOrd="3" destOrd="0" presId="urn:microsoft.com/office/officeart/2005/8/layout/hList7"/>
    <dgm:cxn modelId="{622C5EF3-26C2-5A4C-B020-F4CB4C74E004}" type="presParOf" srcId="{DBE79812-DEE6-D440-B8C5-8367B9E29CF2}" destId="{24D755E5-BAD8-E14B-B364-A74EA6D86DAD}" srcOrd="1" destOrd="0" presId="urn:microsoft.com/office/officeart/2005/8/layout/hList7"/>
    <dgm:cxn modelId="{73BECC61-B8DE-4A48-B08D-025B2C768CEC}" type="presParOf" srcId="{DBE79812-DEE6-D440-B8C5-8367B9E29CF2}" destId="{C1B0B23F-E254-8345-8955-59A18C20E68E}" srcOrd="2" destOrd="0" presId="urn:microsoft.com/office/officeart/2005/8/layout/hList7"/>
    <dgm:cxn modelId="{26F6E740-374D-C24E-A200-EA9B0063F4CB}" type="presParOf" srcId="{C1B0B23F-E254-8345-8955-59A18C20E68E}" destId="{180F9419-6429-1941-97E2-AEF372DBD614}" srcOrd="0" destOrd="0" presId="urn:microsoft.com/office/officeart/2005/8/layout/hList7"/>
    <dgm:cxn modelId="{50DECFED-97E1-BA48-B61A-BAD2A50A8F31}" type="presParOf" srcId="{C1B0B23F-E254-8345-8955-59A18C20E68E}" destId="{2FE6F1E0-A3F4-6949-A4EF-214983CAD7A9}" srcOrd="1" destOrd="0" presId="urn:microsoft.com/office/officeart/2005/8/layout/hList7"/>
    <dgm:cxn modelId="{6C73D38D-DD97-454C-8A9F-36BCC78D68DE}" type="presParOf" srcId="{C1B0B23F-E254-8345-8955-59A18C20E68E}" destId="{60D804A1-3A33-0C45-9DA9-25989822CEBB}" srcOrd="2" destOrd="0" presId="urn:microsoft.com/office/officeart/2005/8/layout/hList7"/>
    <dgm:cxn modelId="{70C9236A-FCD0-1042-AEEC-6FE4A0831749}" type="presParOf" srcId="{C1B0B23F-E254-8345-8955-59A18C20E68E}" destId="{45FECB4B-522C-DD46-80BF-1A16CD4FE860}"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022D2-2316-DF4E-8BBC-F7D535A436B3}">
      <dsp:nvSpPr>
        <dsp:cNvPr id="0" name=""/>
        <dsp:cNvSpPr/>
      </dsp:nvSpPr>
      <dsp:spPr>
        <a:xfrm>
          <a:off x="0" y="-26203"/>
          <a:ext cx="4340673" cy="335597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err="1"/>
            <a:t>experientielle</a:t>
          </a:r>
          <a:r>
            <a:rPr lang="en-US" sz="2000" kern="1200" dirty="0"/>
            <a:t> </a:t>
          </a:r>
        </a:p>
        <a:p>
          <a:pPr marL="0" lvl="0" indent="0" algn="ctr" defTabSz="889000">
            <a:lnSpc>
              <a:spcPct val="90000"/>
            </a:lnSpc>
            <a:spcBef>
              <a:spcPct val="0"/>
            </a:spcBef>
            <a:spcAft>
              <a:spcPct val="35000"/>
            </a:spcAft>
            <a:buNone/>
          </a:pPr>
          <a:r>
            <a:rPr lang="en-US" sz="2000" kern="1200" dirty="0"/>
            <a:t>Welt-</a:t>
          </a:r>
          <a:r>
            <a:rPr lang="en-US" sz="2000" kern="1200" dirty="0" err="1"/>
            <a:t>Konstruktion</a:t>
          </a:r>
          <a:endParaRPr lang="en-US" sz="2000" kern="1200" dirty="0"/>
        </a:p>
      </dsp:txBody>
      <dsp:txXfrm>
        <a:off x="0" y="1316186"/>
        <a:ext cx="4340673" cy="1342390"/>
      </dsp:txXfrm>
    </dsp:sp>
    <dsp:sp modelId="{962FE6D1-86B4-B343-8476-D69D07E4E575}">
      <dsp:nvSpPr>
        <dsp:cNvPr id="0" name=""/>
        <dsp:cNvSpPr/>
      </dsp:nvSpPr>
      <dsp:spPr>
        <a:xfrm>
          <a:off x="1631052" y="286685"/>
          <a:ext cx="1502118" cy="1404903"/>
        </a:xfrm>
        <a:prstGeom prst="ellipse">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5000" r="-5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0F9419-6429-1941-97E2-AEF372DBD614}">
      <dsp:nvSpPr>
        <dsp:cNvPr id="0" name=""/>
        <dsp:cNvSpPr/>
      </dsp:nvSpPr>
      <dsp:spPr>
        <a:xfrm>
          <a:off x="4474683" y="-26203"/>
          <a:ext cx="4340673" cy="335597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err="1"/>
            <a:t>epistemische</a:t>
          </a:r>
          <a:endParaRPr lang="en-US" sz="2000" kern="1200" dirty="0"/>
        </a:p>
        <a:p>
          <a:pPr marL="0" lvl="0" indent="0" algn="ctr" defTabSz="889000">
            <a:lnSpc>
              <a:spcPct val="90000"/>
            </a:lnSpc>
            <a:spcBef>
              <a:spcPct val="0"/>
            </a:spcBef>
            <a:spcAft>
              <a:spcPct val="35000"/>
            </a:spcAft>
            <a:buNone/>
          </a:pPr>
          <a:r>
            <a:rPr lang="en-US" sz="2000" kern="1200" dirty="0"/>
            <a:t>Skepsis </a:t>
          </a:r>
        </a:p>
      </dsp:txBody>
      <dsp:txXfrm>
        <a:off x="4474683" y="1316186"/>
        <a:ext cx="4340673" cy="1342390"/>
      </dsp:txXfrm>
    </dsp:sp>
    <dsp:sp modelId="{45FECB4B-522C-DD46-80BF-1A16CD4FE860}">
      <dsp:nvSpPr>
        <dsp:cNvPr id="0" name=""/>
        <dsp:cNvSpPr/>
      </dsp:nvSpPr>
      <dsp:spPr>
        <a:xfrm>
          <a:off x="5946412" y="91071"/>
          <a:ext cx="1397215" cy="1504230"/>
        </a:xfrm>
        <a:prstGeom prst="ellipse">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E4058-D0F0-E343-89B0-0AF807C3E7F2}">
      <dsp:nvSpPr>
        <dsp:cNvPr id="0" name=""/>
        <dsp:cNvSpPr/>
      </dsp:nvSpPr>
      <dsp:spPr>
        <a:xfrm>
          <a:off x="352765" y="2438370"/>
          <a:ext cx="8113615" cy="943807"/>
        </a:xfrm>
        <a:prstGeom prst="leftRightArrow">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B90305-4649-402B-AC50-2E102B23474F}" type="datetimeFigureOut">
              <a:rPr lang="de-DE" smtClean="0"/>
              <a:t>28.10.20</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5658F0-7791-43C8-B458-13349C27AC08}" type="slidenum">
              <a:rPr lang="de-DE" smtClean="0"/>
              <a:t>‹Nr.›</a:t>
            </a:fld>
            <a:endParaRPr lang="de-DE"/>
          </a:p>
        </p:txBody>
      </p:sp>
    </p:spTree>
    <p:extLst>
      <p:ext uri="{BB962C8B-B14F-4D97-AF65-F5344CB8AC3E}">
        <p14:creationId xmlns:p14="http://schemas.microsoft.com/office/powerpoint/2010/main" val="45355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wikipedia.org/wiki/Goldenes_G%C3%A4ssche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7" Type="http://schemas.openxmlformats.org/officeDocument/2006/relationships/hyperlink" Target="https://en.wikipedia.org/wiki/Cerebral_corte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Parietal_lobe" TargetMode="External"/><Relationship Id="rId5" Type="http://schemas.openxmlformats.org/officeDocument/2006/relationships/hyperlink" Target="https://en.wikipedia.org/wiki/Spinal_cord" TargetMode="External"/><Relationship Id="rId4" Type="http://schemas.openxmlformats.org/officeDocument/2006/relationships/hyperlink" Target="https://en.wikipedia.org/wiki/Nerv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45658F0-7791-43C8-B458-13349C27AC08}" type="slidenum">
              <a:rPr lang="de-DE" smtClean="0"/>
              <a:t>1</a:t>
            </a:fld>
            <a:endParaRPr lang="de-DE"/>
          </a:p>
        </p:txBody>
      </p:sp>
    </p:spTree>
    <p:extLst>
      <p:ext uri="{BB962C8B-B14F-4D97-AF65-F5344CB8AC3E}">
        <p14:creationId xmlns:p14="http://schemas.microsoft.com/office/powerpoint/2010/main" val="26263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zwei</a:t>
            </a:r>
            <a:r>
              <a:rPr lang="en-US" dirty="0"/>
              <a:t> </a:t>
            </a:r>
            <a:r>
              <a:rPr lang="en-US" dirty="0" err="1"/>
              <a:t>Texte</a:t>
            </a:r>
            <a:r>
              <a:rPr lang="en-US" dirty="0"/>
              <a:t> und </a:t>
            </a:r>
            <a:r>
              <a:rPr lang="en-US" dirty="0" err="1"/>
              <a:t>zwei</a:t>
            </a:r>
            <a:r>
              <a:rPr lang="en-US" dirty="0"/>
              <a:t> </a:t>
            </a:r>
            <a:r>
              <a:rPr lang="en-US" dirty="0" err="1"/>
              <a:t>Dimensionen</a:t>
            </a:r>
            <a:r>
              <a:rPr lang="en-US" dirty="0"/>
              <a:t>. </a:t>
            </a:r>
          </a:p>
          <a:p>
            <a:r>
              <a:rPr lang="en-US" dirty="0" err="1"/>
              <a:t>Im</a:t>
            </a:r>
            <a:r>
              <a:rPr lang="en-US" dirty="0"/>
              <a:t> </a:t>
            </a:r>
            <a:r>
              <a:rPr lang="en-US" dirty="0" err="1"/>
              <a:t>Korpus</a:t>
            </a:r>
            <a:r>
              <a:rPr lang="en-US" dirty="0"/>
              <a:t> </a:t>
            </a:r>
            <a:r>
              <a:rPr lang="en-US" dirty="0" err="1"/>
              <a:t>arbeiten</a:t>
            </a:r>
            <a:r>
              <a:rPr lang="en-US" dirty="0"/>
              <a:t> </a:t>
            </a:r>
            <a:r>
              <a:rPr lang="en-US" dirty="0" err="1"/>
              <a:t>wir</a:t>
            </a:r>
            <a:r>
              <a:rPr lang="en-US" dirty="0"/>
              <a:t> </a:t>
            </a:r>
            <a:r>
              <a:rPr lang="en-US" dirty="0" err="1"/>
              <a:t>aber</a:t>
            </a:r>
            <a:r>
              <a:rPr lang="en-US" dirty="0"/>
              <a:t> </a:t>
            </a:r>
            <a:r>
              <a:rPr lang="en-US" dirty="0" err="1"/>
              <a:t>mit</a:t>
            </a:r>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16</a:t>
            </a:fld>
            <a:endParaRPr lang="de-DE"/>
          </a:p>
        </p:txBody>
      </p:sp>
    </p:spTree>
    <p:extLst>
      <p:ext uri="{BB962C8B-B14F-4D97-AF65-F5344CB8AC3E}">
        <p14:creationId xmlns:p14="http://schemas.microsoft.com/office/powerpoint/2010/main" val="61219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wichtig</a:t>
            </a:r>
            <a:r>
              <a:rPr lang="en-US" dirty="0"/>
              <a:t> </a:t>
            </a:r>
            <a:r>
              <a:rPr lang="en-US" dirty="0" err="1"/>
              <a:t>ist</a:t>
            </a:r>
            <a:r>
              <a:rPr lang="en-US" dirty="0"/>
              <a:t> </a:t>
            </a:r>
            <a:r>
              <a:rPr lang="en-US" dirty="0" err="1"/>
              <a:t>festzuhalten</a:t>
            </a:r>
            <a:r>
              <a:rPr lang="en-US" dirty="0"/>
              <a:t> – </a:t>
            </a:r>
            <a:r>
              <a:rPr lang="en-US" dirty="0" err="1"/>
              <a:t>durch</a:t>
            </a:r>
            <a:r>
              <a:rPr lang="en-US" dirty="0"/>
              <a:t> die </a:t>
            </a:r>
            <a:r>
              <a:rPr lang="en-US" dirty="0" err="1"/>
              <a:t>Methode</a:t>
            </a:r>
            <a:r>
              <a:rPr lang="en-US" dirty="0"/>
              <a:t>, </a:t>
            </a:r>
            <a:r>
              <a:rPr lang="en-US" dirty="0" err="1"/>
              <a:t>ist</a:t>
            </a:r>
            <a:r>
              <a:rPr lang="en-US" dirty="0"/>
              <a:t> </a:t>
            </a:r>
            <a:r>
              <a:rPr lang="en-US" dirty="0" err="1"/>
              <a:t>jeder</a:t>
            </a:r>
            <a:r>
              <a:rPr lang="en-US" dirty="0"/>
              <a:t> Name, der </a:t>
            </a:r>
            <a:r>
              <a:rPr lang="en-US" dirty="0" err="1"/>
              <a:t>hier</a:t>
            </a:r>
            <a:r>
              <a:rPr lang="en-US" dirty="0"/>
              <a:t> </a:t>
            </a:r>
            <a:r>
              <a:rPr lang="en-US" dirty="0" err="1"/>
              <a:t>gelandet</a:t>
            </a:r>
            <a:r>
              <a:rPr lang="en-US" dirty="0"/>
              <a:t> </a:t>
            </a:r>
            <a:r>
              <a:rPr lang="en-US" dirty="0" err="1"/>
              <a:t>ist</a:t>
            </a:r>
            <a:r>
              <a:rPr lang="en-US" dirty="0"/>
              <a:t>, </a:t>
            </a:r>
            <a:r>
              <a:rPr lang="en-US" dirty="0" err="1"/>
              <a:t>signifkant</a:t>
            </a:r>
            <a:r>
              <a:rPr lang="en-US" dirty="0"/>
              <a:t> und </a:t>
            </a:r>
            <a:r>
              <a:rPr lang="en-US" dirty="0" err="1"/>
              <a:t>bedeutsam</a:t>
            </a:r>
            <a:r>
              <a:rPr lang="en-US" dirty="0"/>
              <a:t>. </a:t>
            </a:r>
          </a:p>
          <a:p>
            <a:endParaRPr lang="en-US" dirty="0"/>
          </a:p>
          <a:p>
            <a:r>
              <a:rPr lang="en-US" dirty="0" err="1"/>
              <a:t>Wir</a:t>
            </a:r>
            <a:r>
              <a:rPr lang="en-US" dirty="0"/>
              <a:t> </a:t>
            </a:r>
            <a:r>
              <a:rPr lang="en-US" dirty="0" err="1"/>
              <a:t>sehen</a:t>
            </a:r>
            <a:r>
              <a:rPr lang="en-US" dirty="0"/>
              <a:t> 20 </a:t>
            </a:r>
            <a:r>
              <a:rPr lang="en-US" dirty="0" err="1"/>
              <a:t>Namen</a:t>
            </a:r>
            <a:r>
              <a:rPr lang="en-US" dirty="0"/>
              <a:t>, die </a:t>
            </a:r>
            <a:r>
              <a:rPr lang="en-US" dirty="0" err="1"/>
              <a:t>nicht</a:t>
            </a:r>
            <a:r>
              <a:rPr lang="en-US" dirty="0"/>
              <a:t> Kafka </a:t>
            </a:r>
            <a:r>
              <a:rPr lang="en-US" dirty="0" err="1"/>
              <a:t>oder</a:t>
            </a:r>
            <a:r>
              <a:rPr lang="en-US" dirty="0"/>
              <a:t> </a:t>
            </a:r>
            <a:r>
              <a:rPr lang="en-US" dirty="0" err="1"/>
              <a:t>Brod</a:t>
            </a:r>
            <a:r>
              <a:rPr lang="en-US" dirty="0"/>
              <a:t> </a:t>
            </a:r>
            <a:r>
              <a:rPr lang="en-US" dirty="0" err="1"/>
              <a:t>sind</a:t>
            </a:r>
            <a:r>
              <a:rPr lang="en-US" dirty="0"/>
              <a:t>.</a:t>
            </a:r>
          </a:p>
        </p:txBody>
      </p:sp>
      <p:sp>
        <p:nvSpPr>
          <p:cNvPr id="4" name="Foliennummernplatzhalter 3"/>
          <p:cNvSpPr>
            <a:spLocks noGrp="1"/>
          </p:cNvSpPr>
          <p:nvPr>
            <p:ph type="sldNum" sz="quarter" idx="5"/>
          </p:nvPr>
        </p:nvSpPr>
        <p:spPr/>
        <p:txBody>
          <a:bodyPr/>
          <a:lstStyle/>
          <a:p>
            <a:fld id="{245658F0-7791-43C8-B458-13349C27AC08}" type="slidenum">
              <a:rPr lang="de-DE" smtClean="0"/>
              <a:t>20</a:t>
            </a:fld>
            <a:endParaRPr lang="de-DE"/>
          </a:p>
        </p:txBody>
      </p:sp>
    </p:spTree>
    <p:extLst>
      <p:ext uri="{BB962C8B-B14F-4D97-AF65-F5344CB8AC3E}">
        <p14:creationId xmlns:p14="http://schemas.microsoft.com/office/powerpoint/2010/main" val="40088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Arthur </a:t>
            </a:r>
            <a:r>
              <a:rPr lang="en-US" dirty="0" err="1"/>
              <a:t>Achleitner</a:t>
            </a:r>
            <a:r>
              <a:rPr lang="en-US" dirty="0"/>
              <a:t> – </a:t>
            </a:r>
            <a:r>
              <a:rPr lang="en-US" dirty="0" err="1"/>
              <a:t>triviale</a:t>
            </a:r>
            <a:r>
              <a:rPr lang="en-US" dirty="0"/>
              <a:t> </a:t>
            </a:r>
            <a:r>
              <a:rPr lang="en-US" dirty="0" err="1"/>
              <a:t>Reiseliteratur</a:t>
            </a:r>
            <a:r>
              <a:rPr lang="en-US" dirty="0"/>
              <a:t> (Berge)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err="1"/>
              <a:t>Nataly</a:t>
            </a:r>
            <a:r>
              <a:rPr lang="de-DE" b="0" dirty="0"/>
              <a:t> von </a:t>
            </a:r>
            <a:r>
              <a:rPr lang="de-DE" b="0" dirty="0" err="1"/>
              <a:t>Eschstruth</a:t>
            </a:r>
            <a:r>
              <a:rPr lang="de-DE" b="0" dirty="0"/>
              <a:t> – Unterhaltungsromane (höfische Kultur)</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Konrad Ferdinand Meyer – </a:t>
            </a:r>
            <a:r>
              <a:rPr lang="en-US" dirty="0" err="1"/>
              <a:t>Realismus</a:t>
            </a:r>
            <a:endParaRPr lang="en-US"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21</a:t>
            </a:fld>
            <a:endParaRPr lang="de-DE"/>
          </a:p>
        </p:txBody>
      </p:sp>
    </p:spTree>
    <p:extLst>
      <p:ext uri="{BB962C8B-B14F-4D97-AF65-F5344CB8AC3E}">
        <p14:creationId xmlns:p14="http://schemas.microsoft.com/office/powerpoint/2010/main" val="3685230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7 Kanten: Abenteuerliteratur (reiten, Kamele) Landschaft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err="1"/>
              <a:t>Nataly</a:t>
            </a:r>
            <a:r>
              <a:rPr lang="de-DE" b="0" dirty="0"/>
              <a:t> von </a:t>
            </a:r>
            <a:r>
              <a:rPr lang="de-DE" b="0" dirty="0" err="1"/>
              <a:t>Eschstruth</a:t>
            </a:r>
            <a:r>
              <a:rPr lang="de-DE" b="0" dirty="0"/>
              <a:t> – Unterhaltungsromane (höfische Kultur)</a:t>
            </a:r>
            <a:endParaRPr lang="de-CH" dirty="0"/>
          </a:p>
          <a:p>
            <a:r>
              <a:rPr lang="de-CH" dirty="0"/>
              <a:t>Phantastik (Kleist), weibliche Figur</a:t>
            </a:r>
          </a:p>
          <a:p>
            <a:r>
              <a:rPr lang="de-CH" dirty="0"/>
              <a:t>Else: Verfahren innerer Monolog (psychischer Realismus); Thema Geld</a:t>
            </a:r>
          </a:p>
          <a:p>
            <a:r>
              <a:rPr lang="de-CH" dirty="0"/>
              <a:t>Verfahren: </a:t>
            </a:r>
            <a:r>
              <a:rPr lang="de-CH" dirty="0" err="1"/>
              <a:t>Dery</a:t>
            </a:r>
            <a:endParaRPr lang="de-CH" dirty="0"/>
          </a:p>
          <a:p>
            <a:endParaRPr lang="de-CH" dirty="0"/>
          </a:p>
          <a:p>
            <a:r>
              <a:rPr lang="de-CH" dirty="0"/>
              <a:t>Hier entstand „Der Kübelreiter“, im </a:t>
            </a:r>
            <a:r>
              <a:rPr lang="de-CH" dirty="0">
                <a:hlinkClick r:id="rId3" tooltip="Goldenes Gässchen"/>
              </a:rPr>
              <a:t>Goldenen Gässchen</a:t>
            </a:r>
            <a:r>
              <a:rPr lang="de-CH" dirty="0"/>
              <a:t> Nr. 22 in Prag</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22</a:t>
            </a:fld>
            <a:endParaRPr lang="de-DE"/>
          </a:p>
        </p:txBody>
      </p:sp>
    </p:spTree>
    <p:extLst>
      <p:ext uri="{BB962C8B-B14F-4D97-AF65-F5344CB8AC3E}">
        <p14:creationId xmlns:p14="http://schemas.microsoft.com/office/powerpoint/2010/main" val="3564909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Formale</a:t>
            </a:r>
            <a:r>
              <a:rPr lang="en-US" dirty="0"/>
              <a:t> </a:t>
            </a:r>
            <a:r>
              <a:rPr lang="en-US" dirty="0" err="1"/>
              <a:t>Netzwerkanalyse</a:t>
            </a:r>
            <a:r>
              <a:rPr lang="en-US" dirty="0"/>
              <a:t> </a:t>
            </a:r>
            <a:r>
              <a:rPr lang="en-US" dirty="0" err="1"/>
              <a:t>zur</a:t>
            </a:r>
            <a:r>
              <a:rPr lang="en-US" dirty="0"/>
              <a:t> Exploration von </a:t>
            </a:r>
            <a:r>
              <a:rPr lang="en-US" dirty="0" err="1"/>
              <a:t>Bezügen</a:t>
            </a:r>
            <a:r>
              <a:rPr lang="en-US" dirty="0"/>
              <a:t> und </a:t>
            </a:r>
            <a:r>
              <a:rPr lang="en-US" dirty="0" err="1"/>
              <a:t>Intertextualität</a:t>
            </a:r>
            <a:endParaRPr lang="en-US" dirty="0"/>
          </a:p>
          <a:p>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24</a:t>
            </a:fld>
            <a:endParaRPr lang="de-DE"/>
          </a:p>
        </p:txBody>
      </p:sp>
    </p:spTree>
    <p:extLst>
      <p:ext uri="{BB962C8B-B14F-4D97-AF65-F5344CB8AC3E}">
        <p14:creationId xmlns:p14="http://schemas.microsoft.com/office/powerpoint/2010/main" val="438782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cortical homunculus, or "cortex man", illustrates the concept of </a:t>
            </a:r>
            <a:r>
              <a:rPr lang="en-US" dirty="0">
                <a:hlinkClick r:id="rId3" tooltip="Heuristic"/>
              </a:rPr>
              <a:t>heuristically</a:t>
            </a:r>
            <a:r>
              <a:rPr lang="en-US" dirty="0"/>
              <a:t> representing the body lying within the brain. </a:t>
            </a:r>
            <a:r>
              <a:rPr lang="en-US" dirty="0">
                <a:hlinkClick r:id="rId4" tooltip="Nerve"/>
              </a:rPr>
              <a:t>Nerve</a:t>
            </a:r>
            <a:r>
              <a:rPr lang="en-US" dirty="0"/>
              <a:t> </a:t>
            </a:r>
            <a:r>
              <a:rPr lang="en-US" dirty="0" err="1"/>
              <a:t>fibres</a:t>
            </a:r>
            <a:r>
              <a:rPr lang="en-US" dirty="0"/>
              <a:t> from the </a:t>
            </a:r>
            <a:r>
              <a:rPr lang="en-US" dirty="0">
                <a:hlinkClick r:id="rId5" tooltip="Spinal cord"/>
              </a:rPr>
              <a:t>spinal cord</a:t>
            </a:r>
            <a:r>
              <a:rPr lang="en-US" dirty="0"/>
              <a:t> terminate in various areas of the </a:t>
            </a:r>
            <a:r>
              <a:rPr lang="en-US" dirty="0">
                <a:hlinkClick r:id="rId6" tooltip="Parietal lobe"/>
              </a:rPr>
              <a:t>parietal lobe</a:t>
            </a:r>
            <a:r>
              <a:rPr lang="en-US" dirty="0"/>
              <a:t> in the </a:t>
            </a:r>
            <a:r>
              <a:rPr lang="en-US" dirty="0">
                <a:hlinkClick r:id="rId7" tooltip="Cerebral cortex"/>
              </a:rPr>
              <a:t>cerebral cortex</a:t>
            </a:r>
            <a:r>
              <a:rPr lang="en-US" dirty="0"/>
              <a:t>, which forms a representational map of the body.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Zadie Smith: thinking and feeling are always present – in some ratio – universal, </a:t>
            </a:r>
            <a:r>
              <a:rPr lang="en-US" dirty="0" err="1">
                <a:highlight>
                  <a:srgbClr val="FFFF00"/>
                </a:highlight>
              </a:rPr>
              <a:t>conditio</a:t>
            </a:r>
            <a:r>
              <a:rPr lang="en-US" dirty="0">
                <a:highlight>
                  <a:srgbClr val="FFFF00"/>
                </a:highlight>
              </a:rPr>
              <a:t> </a:t>
            </a:r>
            <a:r>
              <a:rPr lang="en-US" dirty="0" err="1">
                <a:highlight>
                  <a:srgbClr val="FFFF00"/>
                </a:highlight>
              </a:rPr>
              <a:t>humana</a:t>
            </a:r>
            <a:r>
              <a:rPr lang="en-US" dirty="0">
                <a:highlight>
                  <a:srgbClr val="FFFF00"/>
                </a:highlight>
              </a:rPr>
              <a:t>; what is most variable is the form.</a:t>
            </a:r>
            <a:endParaRPr lang="en-US" dirty="0"/>
          </a:p>
          <a:p>
            <a:endParaRPr lang="en-US" dirty="0"/>
          </a:p>
          <a:p>
            <a:r>
              <a:rPr lang="en-US" dirty="0"/>
              <a:t>These three dimensions from a multidimensional space in which features are plotted. They thus belong naturally on every dimension and co-occur with each other. </a:t>
            </a:r>
          </a:p>
          <a:p>
            <a:r>
              <a:rPr lang="en-US" dirty="0"/>
              <a:t>Rather than being binary indicators of either-or, they co-perform with other features to aggregate.</a:t>
            </a:r>
          </a:p>
          <a:p>
            <a:r>
              <a:rPr lang="en-US" dirty="0"/>
              <a:t>Dimensions a) everyday experience! and b) the novel’s signals of “as-if” and “this is fiction” clearly overlap – a person that doubts, and this includes by some trick also the narrator, is clearly part of the fictional world, he/she will have bodily experiences of doubt, he or she will engage in situated actions of reflection, on entities and events of the fictional world. </a:t>
            </a:r>
          </a:p>
          <a:p>
            <a:endParaRPr lang="en-US" dirty="0"/>
          </a:p>
          <a:p>
            <a:r>
              <a:rPr lang="en-US" dirty="0"/>
              <a:t>Piper: https://txtlab.org/2018/10/novel-worlds-theory-computation/</a:t>
            </a:r>
          </a:p>
          <a:p>
            <a:endParaRPr lang="en-US" dirty="0"/>
          </a:p>
          <a:p>
            <a:r>
              <a:rPr lang="en-US" dirty="0"/>
              <a:t>It simultaneously makes claims to completeness — it accounts for its fictional universe as a totality, as coherent and extensive (everyone acting according to the rules of </a:t>
            </a:r>
            <a:r>
              <a:rPr lang="en-US" i="1" dirty="0"/>
              <a:t>the fictional world</a:t>
            </a:r>
            <a:r>
              <a:rPr lang="en-US" dirty="0"/>
              <a:t>) —  just as it also makes claims to its partiality, to the perspectival and contingent nature of its world-making. We only know what we know through the vantage point of specific characters. We never have the “full picture” (or “world picture” in Heidegger’s terms). It asks us what it means to live a life and make judgments without complete knowledge of what’s going on. It is an experience of partiality and completeness at the same time.</a:t>
            </a:r>
          </a:p>
        </p:txBody>
      </p:sp>
      <p:sp>
        <p:nvSpPr>
          <p:cNvPr id="4" name="Slide Number Placeholder 3"/>
          <p:cNvSpPr>
            <a:spLocks noGrp="1"/>
          </p:cNvSpPr>
          <p:nvPr>
            <p:ph type="sldNum" sz="quarter" idx="5"/>
          </p:nvPr>
        </p:nvSpPr>
        <p:spPr/>
        <p:txBody>
          <a:bodyPr/>
          <a:lstStyle/>
          <a:p>
            <a:fld id="{245658F0-7791-43C8-B458-13349C27AC08}" type="slidenum">
              <a:rPr lang="de-DE" smtClean="0"/>
              <a:t>26</a:t>
            </a:fld>
            <a:endParaRPr lang="de-DE"/>
          </a:p>
        </p:txBody>
      </p:sp>
    </p:spTree>
    <p:extLst>
      <p:ext uri="{BB962C8B-B14F-4D97-AF65-F5344CB8AC3E}">
        <p14:creationId xmlns:p14="http://schemas.microsoft.com/office/powerpoint/2010/main" val="110154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Zeit!</a:t>
            </a:r>
          </a:p>
        </p:txBody>
      </p:sp>
      <p:sp>
        <p:nvSpPr>
          <p:cNvPr id="4" name="Foliennummernplatzhalter 3"/>
          <p:cNvSpPr>
            <a:spLocks noGrp="1"/>
          </p:cNvSpPr>
          <p:nvPr>
            <p:ph type="sldNum" sz="quarter" idx="5"/>
          </p:nvPr>
        </p:nvSpPr>
        <p:spPr/>
        <p:txBody>
          <a:bodyPr/>
          <a:lstStyle/>
          <a:p>
            <a:fld id="{245658F0-7791-43C8-B458-13349C27AC08}" type="slidenum">
              <a:rPr lang="de-DE" smtClean="0"/>
              <a:t>29</a:t>
            </a:fld>
            <a:endParaRPr lang="de-DE"/>
          </a:p>
        </p:txBody>
      </p:sp>
    </p:spTree>
    <p:extLst>
      <p:ext uri="{BB962C8B-B14F-4D97-AF65-F5344CB8AC3E}">
        <p14:creationId xmlns:p14="http://schemas.microsoft.com/office/powerpoint/2010/main" val="3734710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researchers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can</a:t>
            </a:r>
            <a:r>
              <a:rPr lang="de-CH" sz="1200" kern="1200" dirty="0">
                <a:solidFill>
                  <a:schemeClr val="tx1"/>
                </a:solidFill>
                <a:effectLst/>
                <a:latin typeface="+mn-lt"/>
                <a:ea typeface="+mn-ea"/>
                <a:cs typeface="+mn-cs"/>
              </a:rPr>
              <a:t> link </a:t>
            </a:r>
            <a:r>
              <a:rPr lang="de-CH" sz="1200" kern="1200" dirty="0" err="1">
                <a:solidFill>
                  <a:schemeClr val="tx1"/>
                </a:solidFill>
                <a:effectLst/>
                <a:latin typeface="+mn-lt"/>
                <a:ea typeface="+mn-ea"/>
                <a:cs typeface="+mn-cs"/>
              </a:rPr>
              <a:t>daily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use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broad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array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real-</a:t>
            </a:r>
            <a:r>
              <a:rPr lang="de-CH" sz="1200" kern="1200" dirty="0" err="1">
                <a:solidFill>
                  <a:schemeClr val="tx1"/>
                </a:solidFill>
                <a:effectLst/>
                <a:latin typeface="+mn-lt"/>
                <a:ea typeface="+mn-ea"/>
                <a:cs typeface="+mn-cs"/>
              </a:rPr>
              <a:t>world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behaviors</a:t>
            </a:r>
            <a:r>
              <a:rPr lang="de-CH" sz="1200" kern="1200" dirty="0">
                <a:solidFill>
                  <a:schemeClr val="tx1"/>
                </a:solidFill>
                <a:effectLst/>
                <a:latin typeface="+mn-lt"/>
                <a:ea typeface="+mn-ea"/>
                <a:cs typeface="+mn-cs"/>
              </a:rPr>
              <a:t>. This </a:t>
            </a:r>
            <a:r>
              <a:rPr lang="de-CH" sz="1200" kern="1200" dirty="0" err="1">
                <a:solidFill>
                  <a:schemeClr val="tx1"/>
                </a:solidFill>
                <a:effectLst/>
                <a:latin typeface="+mn-lt"/>
                <a:ea typeface="+mn-ea"/>
                <a:cs typeface="+mn-cs"/>
              </a:rPr>
              <a:t>article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reviews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computerized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methods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describes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Linguistic</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Inquiry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Word Count (LIWC) was </a:t>
            </a:r>
            <a:r>
              <a:rPr lang="de-CH" sz="1200" kern="1200" dirty="0" err="1">
                <a:solidFill>
                  <a:schemeClr val="tx1"/>
                </a:solidFill>
                <a:effectLst/>
                <a:latin typeface="+mn-lt"/>
                <a:ea typeface="+mn-ea"/>
                <a:cs typeface="+mn-cs"/>
              </a:rPr>
              <a:t>created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validated</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 transparent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program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counts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psychologically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meaningful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categories</a:t>
            </a:r>
            <a:r>
              <a:rPr lang="de-CH" sz="1200" kern="1200" dirty="0">
                <a:solidFill>
                  <a:schemeClr val="tx1"/>
                </a:solidFill>
                <a:effectLst/>
                <a:latin typeface="+mn-lt"/>
                <a:ea typeface="+mn-ea"/>
                <a:cs typeface="+mn-cs"/>
              </a:rPr>
              <a:t>. </a:t>
            </a:r>
          </a:p>
          <a:p>
            <a:r>
              <a:rPr lang="de-CH" sz="1200" kern="1200" dirty="0" err="1">
                <a:solidFill>
                  <a:schemeClr val="tx1"/>
                </a:solidFill>
                <a:effectLst/>
                <a:latin typeface="+mn-lt"/>
                <a:ea typeface="+mn-ea"/>
                <a:cs typeface="+mn-cs"/>
              </a:rPr>
              <a:t>Empirical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using</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demonstrate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detect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wide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experimental</a:t>
            </a:r>
          </a:p>
          <a:p>
            <a:r>
              <a:rPr lang="de-CH" sz="1200" kern="1200" dirty="0" err="1">
                <a:solidFill>
                  <a:schemeClr val="tx1"/>
                </a:solidFill>
                <a:effectLst/>
                <a:latin typeface="+mn-lt"/>
                <a:ea typeface="+mn-ea"/>
                <a:cs typeface="+mn-cs"/>
              </a:rPr>
              <a:t>settings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including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attentional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focus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emotionality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social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relationships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thinking</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styles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individual </a:t>
            </a:r>
            <a:r>
              <a:rPr lang="de-CH" sz="1200" kern="1200" dirty="0" err="1">
                <a:solidFill>
                  <a:schemeClr val="tx1"/>
                </a:solidFill>
                <a:effectLst/>
                <a:latin typeface="+mn-lt"/>
                <a:ea typeface="+mn-ea"/>
                <a:cs typeface="+mn-cs"/>
              </a:rPr>
              <a:t>differences</a:t>
            </a:r>
            <a:r>
              <a:rPr lang="de-CH" sz="1200" kern="1200" dirty="0">
                <a:solidFill>
                  <a:schemeClr val="tx1"/>
                </a:solidFill>
                <a:effectLst/>
                <a:latin typeface="+mn-lt"/>
                <a:ea typeface="+mn-ea"/>
                <a:cs typeface="+mn-cs"/>
              </a:rPr>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30</a:t>
            </a:fld>
            <a:endParaRPr lang="de-DE"/>
          </a:p>
        </p:txBody>
      </p:sp>
    </p:spTree>
    <p:extLst>
      <p:ext uri="{BB962C8B-B14F-4D97-AF65-F5344CB8AC3E}">
        <p14:creationId xmlns:p14="http://schemas.microsoft.com/office/powerpoint/2010/main" val="541173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epistemic = p &lt;0.0; Experiential p = 0.9</a:t>
            </a:r>
          </a:p>
          <a:p>
            <a:endParaRPr lang="en-US" dirty="0"/>
          </a:p>
          <a:p>
            <a:r>
              <a:rPr lang="en-US" dirty="0"/>
              <a:t>Die </a:t>
            </a:r>
            <a:r>
              <a:rPr lang="en-US" dirty="0" err="1"/>
              <a:t>Wahrscheinlichkeit</a:t>
            </a:r>
            <a:r>
              <a:rPr lang="en-US" dirty="0"/>
              <a:t>, </a:t>
            </a:r>
            <a:r>
              <a:rPr lang="en-US" dirty="0" err="1"/>
              <a:t>Kafkas</a:t>
            </a:r>
            <a:r>
              <a:rPr lang="en-US" dirty="0"/>
              <a:t> </a:t>
            </a:r>
            <a:r>
              <a:rPr lang="en-US" dirty="0" err="1"/>
              <a:t>Texte</a:t>
            </a:r>
            <a:r>
              <a:rPr lang="en-US" dirty="0"/>
              <a:t> </a:t>
            </a:r>
            <a:r>
              <a:rPr lang="en-US" dirty="0" err="1"/>
              <a:t>fälschlich</a:t>
            </a:r>
            <a:r>
              <a:rPr lang="en-US" dirty="0"/>
              <a:t> </a:t>
            </a:r>
            <a:r>
              <a:rPr lang="en-US" dirty="0" err="1"/>
              <a:t>eine</a:t>
            </a:r>
            <a:r>
              <a:rPr lang="en-US" dirty="0"/>
              <a:t> </a:t>
            </a:r>
            <a:r>
              <a:rPr lang="en-US" dirty="0" err="1"/>
              <a:t>Abweichung</a:t>
            </a:r>
            <a:r>
              <a:rPr lang="en-US" dirty="0"/>
              <a:t> </a:t>
            </a:r>
            <a:r>
              <a:rPr lang="en-US" dirty="0" err="1"/>
              <a:t>vom</a:t>
            </a:r>
            <a:r>
              <a:rPr lang="en-US" dirty="0"/>
              <a:t> </a:t>
            </a:r>
            <a:r>
              <a:rPr lang="en-US" dirty="0" err="1"/>
              <a:t>Mittelwert</a:t>
            </a:r>
            <a:r>
              <a:rPr lang="en-US" dirty="0"/>
              <a:t> (</a:t>
            </a:r>
            <a:r>
              <a:rPr lang="en-US" dirty="0" err="1"/>
              <a:t>angenommener</a:t>
            </a:r>
            <a:r>
              <a:rPr lang="en-US" dirty="0"/>
              <a:t> </a:t>
            </a:r>
            <a:r>
              <a:rPr lang="en-US" dirty="0" err="1"/>
              <a:t>Populationsdurchschnitt</a:t>
            </a:r>
            <a:r>
              <a:rPr lang="en-US" dirty="0"/>
              <a:t>) </a:t>
            </a:r>
            <a:r>
              <a:rPr lang="en-US" dirty="0" err="1"/>
              <a:t>anzunehmen</a:t>
            </a:r>
            <a:r>
              <a:rPr lang="en-US" dirty="0"/>
              <a:t> </a:t>
            </a:r>
            <a:r>
              <a:rPr lang="en-US" dirty="0" err="1"/>
              <a:t>ist</a:t>
            </a:r>
            <a:r>
              <a:rPr lang="en-US" dirty="0"/>
              <a:t> </a:t>
            </a:r>
            <a:r>
              <a:rPr lang="en-US" dirty="0" err="1"/>
              <a:t>kleiner</a:t>
            </a:r>
            <a:r>
              <a:rPr lang="en-US" dirty="0"/>
              <a:t> </a:t>
            </a:r>
            <a:r>
              <a:rPr lang="en-US" dirty="0" err="1"/>
              <a:t>als</a:t>
            </a:r>
            <a:r>
              <a:rPr lang="en-US" dirty="0"/>
              <a:t> . 001 </a:t>
            </a:r>
            <a:r>
              <a:rPr lang="en-US" dirty="0" err="1"/>
              <a:t>Prozent</a:t>
            </a:r>
            <a:r>
              <a:rPr lang="en-US" dirty="0"/>
              <a:t>. </a:t>
            </a:r>
          </a:p>
          <a:p>
            <a:endParaRPr lang="en-US" dirty="0"/>
          </a:p>
          <a:p>
            <a:r>
              <a:rPr lang="en-US" dirty="0"/>
              <a:t>Die </a:t>
            </a:r>
            <a:r>
              <a:rPr lang="en-US" dirty="0" err="1"/>
              <a:t>Wahrscheinlichkeit</a:t>
            </a:r>
            <a:r>
              <a:rPr lang="en-US" dirty="0"/>
              <a:t>, </a:t>
            </a:r>
            <a:r>
              <a:rPr lang="en-US" dirty="0" err="1"/>
              <a:t>für</a:t>
            </a:r>
            <a:r>
              <a:rPr lang="en-US" dirty="0"/>
              <a:t> </a:t>
            </a:r>
            <a:r>
              <a:rPr lang="en-US" dirty="0" err="1"/>
              <a:t>Kafkas</a:t>
            </a:r>
            <a:r>
              <a:rPr lang="en-US" dirty="0"/>
              <a:t> </a:t>
            </a:r>
            <a:r>
              <a:rPr lang="en-US" dirty="0" err="1"/>
              <a:t>Texte</a:t>
            </a:r>
            <a:r>
              <a:rPr lang="en-US" dirty="0"/>
              <a:t> </a:t>
            </a:r>
            <a:r>
              <a:rPr lang="en-US" dirty="0" err="1"/>
              <a:t>fälschlich</a:t>
            </a:r>
            <a:r>
              <a:rPr lang="en-US" dirty="0"/>
              <a:t> </a:t>
            </a:r>
            <a:r>
              <a:rPr lang="en-US" dirty="0" err="1"/>
              <a:t>eine</a:t>
            </a:r>
            <a:r>
              <a:rPr lang="en-US" dirty="0"/>
              <a:t> </a:t>
            </a:r>
            <a:r>
              <a:rPr lang="en-US" dirty="0" err="1"/>
              <a:t>Abweichung</a:t>
            </a:r>
            <a:r>
              <a:rPr lang="en-US" dirty="0"/>
              <a:t> von </a:t>
            </a:r>
            <a:r>
              <a:rPr lang="en-US" dirty="0" err="1"/>
              <a:t>Mittelwert</a:t>
            </a:r>
            <a:r>
              <a:rPr lang="en-US" dirty="0"/>
              <a:t> (</a:t>
            </a:r>
            <a:r>
              <a:rPr lang="en-US" dirty="0" err="1"/>
              <a:t>angenommener</a:t>
            </a:r>
            <a:r>
              <a:rPr lang="en-US" dirty="0"/>
              <a:t> </a:t>
            </a:r>
            <a:r>
              <a:rPr lang="en-US" dirty="0" err="1"/>
              <a:t>Populationsdurchschnitt</a:t>
            </a:r>
            <a:r>
              <a:rPr lang="en-US" dirty="0"/>
              <a:t>) </a:t>
            </a:r>
            <a:r>
              <a:rPr lang="en-US" dirty="0" err="1"/>
              <a:t>anzunehmen</a:t>
            </a:r>
            <a:r>
              <a:rPr lang="en-US" dirty="0"/>
              <a:t> </a:t>
            </a:r>
            <a:r>
              <a:rPr lang="en-US" dirty="0" err="1"/>
              <a:t>ist</a:t>
            </a:r>
            <a:r>
              <a:rPr lang="en-US" dirty="0"/>
              <a:t> 9% (und </a:t>
            </a:r>
            <a:r>
              <a:rPr lang="en-US" dirty="0" err="1"/>
              <a:t>zu</a:t>
            </a:r>
            <a:r>
              <a:rPr lang="en-US" dirty="0"/>
              <a:t> </a:t>
            </a:r>
            <a:r>
              <a:rPr lang="en-US" dirty="0" err="1"/>
              <a:t>hoch</a:t>
            </a:r>
            <a:r>
              <a:rPr lang="en-US" dirty="0"/>
              <a:t>). </a:t>
            </a:r>
          </a:p>
        </p:txBody>
      </p:sp>
      <p:sp>
        <p:nvSpPr>
          <p:cNvPr id="4" name="Foliennummernplatzhalter 3"/>
          <p:cNvSpPr>
            <a:spLocks noGrp="1"/>
          </p:cNvSpPr>
          <p:nvPr>
            <p:ph type="sldNum" sz="quarter" idx="5"/>
          </p:nvPr>
        </p:nvSpPr>
        <p:spPr/>
        <p:txBody>
          <a:bodyPr/>
          <a:lstStyle/>
          <a:p>
            <a:fld id="{245658F0-7791-43C8-B458-13349C27AC08}" type="slidenum">
              <a:rPr lang="de-DE" smtClean="0"/>
              <a:t>32</a:t>
            </a:fld>
            <a:endParaRPr lang="de-DE"/>
          </a:p>
        </p:txBody>
      </p:sp>
    </p:spTree>
    <p:extLst>
      <p:ext uri="{BB962C8B-B14F-4D97-AF65-F5344CB8AC3E}">
        <p14:creationId xmlns:p14="http://schemas.microsoft.com/office/powerpoint/2010/main" val="2976907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groundwork of fictional worlds; </a:t>
            </a:r>
          </a:p>
          <a:p>
            <a:r>
              <a:rPr lang="en-US" sz="1200" kern="1200" dirty="0">
                <a:solidFill>
                  <a:schemeClr val="tx1"/>
                </a:solidFill>
                <a:effectLst/>
                <a:latin typeface="+mn-lt"/>
                <a:ea typeface="+mn-ea"/>
                <a:cs typeface="+mn-cs"/>
              </a:rPr>
              <a:t>Original application of LWIC - </a:t>
            </a:r>
            <a:r>
              <a:rPr lang="de-DE" sz="1200" kern="1200" dirty="0">
                <a:solidFill>
                  <a:schemeClr val="tx1"/>
                </a:solidFill>
                <a:effectLst/>
                <a:latin typeface="+mn-lt"/>
                <a:ea typeface="+mn-ea"/>
                <a:cs typeface="+mn-cs"/>
              </a:rPr>
              <a:t>expressive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only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exception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fictional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literary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texts</a:t>
            </a:r>
            <a:r>
              <a:rPr lang="de-DE" sz="1200" kern="1200" dirty="0">
                <a:solidFill>
                  <a:schemeClr val="tx1"/>
                </a:solidFill>
                <a:effectLst/>
                <a:latin typeface="+mn-lt"/>
                <a:ea typeface="+mn-ea"/>
                <a:cs typeface="+mn-cs"/>
              </a:rPr>
              <a:t> </a:t>
            </a:r>
          </a:p>
          <a:p>
            <a:r>
              <a:rPr lang="de-CH" dirty="0" err="1"/>
              <a:t>Wilcoxon</a:t>
            </a:r>
            <a:r>
              <a:rPr lang="de-CH" dirty="0"/>
              <a:t> rank </a:t>
            </a:r>
            <a:r>
              <a:rPr lang="de-CH" dirty="0" err="1"/>
              <a:t>test</a:t>
            </a:r>
            <a:r>
              <a:rPr lang="de-CH" dirty="0"/>
              <a:t> </a:t>
            </a:r>
            <a:r>
              <a:rPr lang="de-CH" dirty="0" err="1"/>
              <a:t>is</a:t>
            </a:r>
            <a:r>
              <a:rPr lang="de-CH" dirty="0"/>
              <a:t> a </a:t>
            </a:r>
            <a:r>
              <a:rPr lang="de-CH" dirty="0" err="1"/>
              <a:t>nonparametric</a:t>
            </a:r>
            <a:r>
              <a:rPr lang="de-CH" dirty="0"/>
              <a:t> </a:t>
            </a:r>
            <a:r>
              <a:rPr lang="de-CH" dirty="0" err="1"/>
              <a:t>test</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used</a:t>
            </a:r>
            <a:r>
              <a:rPr lang="de-CH" dirty="0"/>
              <a:t> </a:t>
            </a:r>
            <a:r>
              <a:rPr lang="de-CH" dirty="0" err="1"/>
              <a:t>to</a:t>
            </a:r>
            <a:r>
              <a:rPr lang="de-CH" dirty="0"/>
              <a:t> </a:t>
            </a:r>
            <a:r>
              <a:rPr lang="de-CH" dirty="0" err="1"/>
              <a:t>determine</a:t>
            </a:r>
            <a:r>
              <a:rPr lang="de-CH" dirty="0"/>
              <a:t> </a:t>
            </a:r>
            <a:r>
              <a:rPr lang="de-CH" dirty="0" err="1"/>
              <a:t>whether</a:t>
            </a:r>
            <a:r>
              <a:rPr lang="de-CH" dirty="0"/>
              <a:t> </a:t>
            </a:r>
            <a:r>
              <a:rPr lang="de-CH" dirty="0" err="1"/>
              <a:t>two</a:t>
            </a:r>
            <a:r>
              <a:rPr lang="de-CH" dirty="0"/>
              <a:t> </a:t>
            </a:r>
            <a:r>
              <a:rPr lang="de-CH" dirty="0" err="1"/>
              <a:t>dependent</a:t>
            </a:r>
            <a:r>
              <a:rPr lang="de-CH" dirty="0"/>
              <a:t> </a:t>
            </a:r>
            <a:r>
              <a:rPr lang="de-CH" dirty="0" err="1"/>
              <a:t>samples</a:t>
            </a:r>
            <a:r>
              <a:rPr lang="de-CH" dirty="0"/>
              <a:t> </a:t>
            </a:r>
            <a:r>
              <a:rPr lang="de-CH" dirty="0" err="1"/>
              <a:t>were</a:t>
            </a:r>
            <a:r>
              <a:rPr lang="de-CH" dirty="0"/>
              <a:t> </a:t>
            </a:r>
            <a:r>
              <a:rPr lang="de-CH" dirty="0" err="1"/>
              <a:t>selected</a:t>
            </a:r>
            <a:r>
              <a:rPr lang="de-CH" dirty="0"/>
              <a:t> </a:t>
            </a:r>
            <a:r>
              <a:rPr lang="de-CH" dirty="0" err="1"/>
              <a:t>from</a:t>
            </a:r>
            <a:r>
              <a:rPr lang="de-CH" dirty="0"/>
              <a:t> </a:t>
            </a:r>
            <a:r>
              <a:rPr lang="de-CH" dirty="0" err="1"/>
              <a:t>populations</a:t>
            </a:r>
            <a:r>
              <a:rPr lang="de-CH" dirty="0"/>
              <a:t> </a:t>
            </a:r>
            <a:r>
              <a:rPr lang="de-CH" dirty="0" err="1"/>
              <a:t>having</a:t>
            </a:r>
            <a:r>
              <a:rPr lang="de-CH" dirty="0"/>
              <a:t> </a:t>
            </a:r>
            <a:r>
              <a:rPr lang="de-CH" dirty="0" err="1"/>
              <a:t>the</a:t>
            </a:r>
            <a:r>
              <a:rPr lang="de-CH" dirty="0"/>
              <a:t> same </a:t>
            </a:r>
            <a:r>
              <a:rPr lang="de-CH" dirty="0" err="1"/>
              <a:t>distribution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5658F0-7791-43C8-B458-13349C27AC08}" type="slidenum">
              <a:rPr lang="de-DE" smtClean="0"/>
              <a:t>33</a:t>
            </a:fld>
            <a:endParaRPr lang="de-DE"/>
          </a:p>
        </p:txBody>
      </p:sp>
    </p:spTree>
    <p:extLst>
      <p:ext uri="{BB962C8B-B14F-4D97-AF65-F5344CB8AC3E}">
        <p14:creationId xmlns:p14="http://schemas.microsoft.com/office/powerpoint/2010/main" val="247489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de-CH" dirty="0"/>
              <a:t>Konzeption von Literatur in globaler Perspektive grundlegend neu denken: </a:t>
            </a:r>
            <a:endParaRPr lang="de-DE" dirty="0"/>
          </a:p>
          <a:p>
            <a:pPr lvl="1"/>
            <a:r>
              <a:rPr lang="en-US" dirty="0" err="1"/>
              <a:t>Mehr</a:t>
            </a:r>
            <a:r>
              <a:rPr lang="en-US" dirty="0"/>
              <a:t> </a:t>
            </a:r>
            <a:r>
              <a:rPr lang="en-US" dirty="0" err="1"/>
              <a:t>Netzwerke</a:t>
            </a:r>
            <a:r>
              <a:rPr lang="en-US" dirty="0"/>
              <a:t>! Close und Distant Reading! </a:t>
            </a:r>
            <a:r>
              <a:rPr lang="en-US" dirty="0" err="1"/>
              <a:t>Komplexität</a:t>
            </a:r>
            <a:r>
              <a:rPr lang="en-US" dirty="0"/>
              <a:t>, </a:t>
            </a:r>
            <a:r>
              <a:rPr lang="en-US" dirty="0" err="1"/>
              <a:t>Formalisierung</a:t>
            </a:r>
            <a:r>
              <a:rPr lang="en-US" dirty="0"/>
              <a:t> und </a:t>
            </a:r>
            <a:r>
              <a:rPr lang="en-US" dirty="0" err="1"/>
              <a:t>kritische</a:t>
            </a:r>
            <a:r>
              <a:rPr lang="en-US" dirty="0"/>
              <a:t> </a:t>
            </a:r>
            <a:r>
              <a:rPr lang="en-US" dirty="0" err="1"/>
              <a:t>Modellierung</a:t>
            </a:r>
            <a:endParaRPr lang="en-US" dirty="0"/>
          </a:p>
          <a:p>
            <a:endParaRPr lang="de-CH" dirty="0"/>
          </a:p>
        </p:txBody>
      </p:sp>
      <p:sp>
        <p:nvSpPr>
          <p:cNvPr id="4" name="Foliennummernplatzhalter 3"/>
          <p:cNvSpPr>
            <a:spLocks noGrp="1"/>
          </p:cNvSpPr>
          <p:nvPr>
            <p:ph type="sldNum" sz="quarter" idx="10"/>
          </p:nvPr>
        </p:nvSpPr>
        <p:spPr/>
        <p:txBody>
          <a:bodyPr/>
          <a:lstStyle/>
          <a:p>
            <a:fld id="{CCFD1B30-6A3A-4B8E-A848-CDCE96065713}" type="slidenum">
              <a:rPr lang="de-CH" smtClean="0"/>
              <a:t>2</a:t>
            </a:fld>
            <a:endParaRPr lang="de-CH"/>
          </a:p>
        </p:txBody>
      </p:sp>
    </p:spTree>
    <p:extLst>
      <p:ext uri="{BB962C8B-B14F-4D97-AF65-F5344CB8AC3E}">
        <p14:creationId xmlns:p14="http://schemas.microsoft.com/office/powerpoint/2010/main" val="95354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Yet, Kafka makes comparably fewer references to “friends” and “humans”, as well as to “body” and “sexuality”, and to “affect”. </a:t>
            </a:r>
          </a:p>
          <a:p>
            <a:endParaRPr lang="en-US" dirty="0"/>
          </a:p>
          <a:p>
            <a:r>
              <a:rPr lang="en-US" dirty="0"/>
              <a:t>counts for “human” and “friend” likely quantitatively typical of fictional discourse when compared to non-fictional texts</a:t>
            </a:r>
          </a:p>
          <a:p>
            <a:r>
              <a:rPr lang="en-US" dirty="0"/>
              <a:t>another empirical question!</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35</a:t>
            </a:fld>
            <a:endParaRPr lang="de-DE"/>
          </a:p>
        </p:txBody>
      </p:sp>
    </p:spTree>
    <p:extLst>
      <p:ext uri="{BB962C8B-B14F-4D97-AF65-F5344CB8AC3E}">
        <p14:creationId xmlns:p14="http://schemas.microsoft.com/office/powerpoint/2010/main" val="1488026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Involved / detached</a:t>
            </a:r>
          </a:p>
          <a:p>
            <a:r>
              <a:rPr lang="en-US" dirty="0"/>
              <a:t>more impersonal (number, impersonal pronouns, less affect) and less positive emotions than other texts. </a:t>
            </a:r>
          </a:p>
          <a:p>
            <a:r>
              <a:rPr lang="en-US" dirty="0"/>
              <a:t>But as sad, anxious, and negative. </a:t>
            </a:r>
          </a:p>
        </p:txBody>
      </p:sp>
      <p:sp>
        <p:nvSpPr>
          <p:cNvPr id="4" name="Foliennummernplatzhalter 3"/>
          <p:cNvSpPr>
            <a:spLocks noGrp="1"/>
          </p:cNvSpPr>
          <p:nvPr>
            <p:ph type="sldNum" sz="quarter" idx="5"/>
          </p:nvPr>
        </p:nvSpPr>
        <p:spPr/>
        <p:txBody>
          <a:bodyPr/>
          <a:lstStyle/>
          <a:p>
            <a:fld id="{245658F0-7791-43C8-B458-13349C27AC08}" type="slidenum">
              <a:rPr lang="de-DE" smtClean="0"/>
              <a:t>36</a:t>
            </a:fld>
            <a:endParaRPr lang="de-DE"/>
          </a:p>
        </p:txBody>
      </p:sp>
    </p:spTree>
    <p:extLst>
      <p:ext uri="{BB962C8B-B14F-4D97-AF65-F5344CB8AC3E}">
        <p14:creationId xmlns:p14="http://schemas.microsoft.com/office/powerpoint/2010/main" val="3335602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“achieve,” work, power, risk; no difference in reward; less affiliation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marked by preoccupation with achievement and social struggle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dass </a:t>
            </a:r>
            <a:r>
              <a:rPr lang="de-DE" sz="1200" kern="1200" dirty="0">
                <a:solidFill>
                  <a:schemeClr val="tx1"/>
                </a:solidFill>
                <a:effectLst/>
                <a:latin typeface="+mn-lt"/>
                <a:ea typeface="+mn-ea"/>
                <a:cs typeface="+mn-cs"/>
              </a:rPr>
              <a:t>Kafka so stark Worte aus der Berufswelt nutzt, hat etwas mit der neuen Gattung seiner Zeit zu tun, dem „Angestelltenroman“ (dazu gibt es etwas Literatur meist im Umfeld der Literaturgeschichte der Weimarer Republik und der Neuen Sachlichkeit – hier wäre also ein </a:t>
            </a:r>
            <a:r>
              <a:rPr lang="de-DE" sz="1200" kern="1200" dirty="0" err="1">
                <a:solidFill>
                  <a:schemeClr val="tx1"/>
                </a:solidFill>
                <a:effectLst/>
                <a:latin typeface="+mn-lt"/>
                <a:ea typeface="+mn-ea"/>
                <a:cs typeface="+mn-cs"/>
              </a:rPr>
              <a:t>fokussierterer</a:t>
            </a:r>
            <a:r>
              <a:rPr lang="de-DE" sz="1200" kern="1200" dirty="0">
                <a:solidFill>
                  <a:schemeClr val="tx1"/>
                </a:solidFill>
                <a:effectLst/>
                <a:latin typeface="+mn-lt"/>
                <a:ea typeface="+mn-ea"/>
                <a:cs typeface="+mn-cs"/>
              </a:rPr>
              <a:t> Vergleich Kafkas mit dieser Literatur aufschlussreich, inwieweit er von diesen Romanen abweicht).</a:t>
            </a:r>
            <a:endParaRPr lang="en-US" sz="1200" kern="1200" dirty="0">
              <a:solidFill>
                <a:schemeClr val="tx1"/>
              </a:solidFill>
              <a:effectLst/>
              <a:latin typeface="+mn-lt"/>
              <a:ea typeface="+mn-ea"/>
              <a:cs typeface="+mn-cs"/>
            </a:endParaRPr>
          </a:p>
          <a:p>
            <a:endParaRPr lang="en-US"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37</a:t>
            </a:fld>
            <a:endParaRPr lang="de-DE"/>
          </a:p>
        </p:txBody>
      </p:sp>
    </p:spTree>
    <p:extLst>
      <p:ext uri="{BB962C8B-B14F-4D97-AF65-F5344CB8AC3E}">
        <p14:creationId xmlns:p14="http://schemas.microsoft.com/office/powerpoint/2010/main" val="1382861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 is quite clear that Kafka’s texts are substantially marked by skepticism </a:t>
            </a:r>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38</a:t>
            </a:fld>
            <a:endParaRPr lang="de-DE"/>
          </a:p>
        </p:txBody>
      </p:sp>
    </p:spTree>
    <p:extLst>
      <p:ext uri="{BB962C8B-B14F-4D97-AF65-F5344CB8AC3E}">
        <p14:creationId xmlns:p14="http://schemas.microsoft.com/office/powerpoint/2010/main" val="3394580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Syntactic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Plain vocabulary (little foregrounding, few tropes)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Informal </a:t>
            </a:r>
            <a:r>
              <a:rPr kumimoji="0" lang="en-U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oral elements (“jargon”) </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1"/>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39</a:t>
            </a:fld>
            <a:endParaRPr lang="de-DE"/>
          </a:p>
        </p:txBody>
      </p:sp>
    </p:spTree>
    <p:extLst>
      <p:ext uri="{BB962C8B-B14F-4D97-AF65-F5344CB8AC3E}">
        <p14:creationId xmlns:p14="http://schemas.microsoft.com/office/powerpoint/2010/main" val="4110237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latin typeface="Courier" pitchFamily="2" charset="0"/>
                <a:sym typeface="Wingdings" pitchFamily="2" charset="2"/>
              </a:rPr>
              <a:t>(</a:t>
            </a:r>
            <a:r>
              <a:rPr lang="en-US" b="1" dirty="0" err="1">
                <a:latin typeface="Courier" pitchFamily="2" charset="0"/>
                <a:sym typeface="Wingdings" pitchFamily="2" charset="2"/>
              </a:rPr>
              <a:t>claritas</a:t>
            </a:r>
            <a:r>
              <a:rPr lang="en-US" b="1" dirty="0">
                <a:latin typeface="Courier" pitchFamily="2" charset="0"/>
                <a:sym typeface="Wingdings" pitchFamily="2" charset="2"/>
              </a:rPr>
              <a:t>, </a:t>
            </a:r>
            <a:r>
              <a:rPr lang="en-US" b="1" dirty="0" err="1">
                <a:latin typeface="Courier" pitchFamily="2" charset="0"/>
                <a:sym typeface="Wingdings" pitchFamily="2" charset="2"/>
              </a:rPr>
              <a:t>klassisches</a:t>
            </a:r>
            <a:r>
              <a:rPr lang="en-US" b="1" dirty="0">
                <a:latin typeface="Courier" pitchFamily="2" charset="0"/>
                <a:sym typeface="Wingdings" pitchFamily="2" charset="2"/>
              </a:rPr>
              <a:t> </a:t>
            </a:r>
            <a:r>
              <a:rPr lang="en-US" b="1" dirty="0" err="1">
                <a:latin typeface="Courier" pitchFamily="2" charset="0"/>
                <a:sym typeface="Wingdings" pitchFamily="2" charset="2"/>
              </a:rPr>
              <a:t>Stilideal</a:t>
            </a:r>
            <a:r>
              <a:rPr lang="en-US" b="1" dirty="0">
                <a:latin typeface="Courier" pitchFamily="2" charset="0"/>
                <a:sym typeface="Wingdings" pitchFamily="2" charset="2"/>
              </a:rPr>
              <a:t>)</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45</a:t>
            </a:fld>
            <a:endParaRPr lang="de-DE"/>
          </a:p>
        </p:txBody>
      </p:sp>
    </p:spTree>
    <p:extLst>
      <p:ext uri="{BB962C8B-B14F-4D97-AF65-F5344CB8AC3E}">
        <p14:creationId xmlns:p14="http://schemas.microsoft.com/office/powerpoint/2010/main" val="3137874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err="1">
                <a:solidFill>
                  <a:schemeClr val="tx1"/>
                </a:solidFill>
                <a:effectLst/>
                <a:latin typeface="+mn-lt"/>
                <a:ea typeface="+mn-ea"/>
                <a:cs typeface="+mn-cs"/>
              </a:rPr>
              <a:t>researchers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can</a:t>
            </a:r>
            <a:r>
              <a:rPr lang="de-CH" sz="1200" kern="1200" dirty="0">
                <a:solidFill>
                  <a:schemeClr val="tx1"/>
                </a:solidFill>
                <a:effectLst/>
                <a:latin typeface="+mn-lt"/>
                <a:ea typeface="+mn-ea"/>
                <a:cs typeface="+mn-cs"/>
              </a:rPr>
              <a:t> link </a:t>
            </a:r>
            <a:r>
              <a:rPr lang="de-CH" sz="1200" kern="1200" dirty="0" err="1">
                <a:solidFill>
                  <a:schemeClr val="tx1"/>
                </a:solidFill>
                <a:effectLst/>
                <a:latin typeface="+mn-lt"/>
                <a:ea typeface="+mn-ea"/>
                <a:cs typeface="+mn-cs"/>
              </a:rPr>
              <a:t>daily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use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 </a:t>
            </a:r>
            <a:r>
              <a:rPr lang="de-CH" sz="1200" kern="1200" dirty="0" err="1">
                <a:solidFill>
                  <a:schemeClr val="tx1"/>
                </a:solidFill>
                <a:effectLst/>
                <a:latin typeface="+mn-lt"/>
                <a:ea typeface="+mn-ea"/>
                <a:cs typeface="+mn-cs"/>
              </a:rPr>
              <a:t>broad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array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real-</a:t>
            </a:r>
            <a:r>
              <a:rPr lang="de-CH" sz="1200" kern="1200" dirty="0" err="1">
                <a:solidFill>
                  <a:schemeClr val="tx1"/>
                </a:solidFill>
                <a:effectLst/>
                <a:latin typeface="+mn-lt"/>
                <a:ea typeface="+mn-ea"/>
                <a:cs typeface="+mn-cs"/>
              </a:rPr>
              <a:t>world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behaviors</a:t>
            </a:r>
            <a:r>
              <a:rPr lang="de-CH" sz="1200" kern="1200" dirty="0">
                <a:solidFill>
                  <a:schemeClr val="tx1"/>
                </a:solidFill>
                <a:effectLst/>
                <a:latin typeface="+mn-lt"/>
                <a:ea typeface="+mn-ea"/>
                <a:cs typeface="+mn-cs"/>
              </a:rPr>
              <a:t>. This </a:t>
            </a:r>
            <a:r>
              <a:rPr lang="de-CH" sz="1200" kern="1200" dirty="0" err="1">
                <a:solidFill>
                  <a:schemeClr val="tx1"/>
                </a:solidFill>
                <a:effectLst/>
                <a:latin typeface="+mn-lt"/>
                <a:ea typeface="+mn-ea"/>
                <a:cs typeface="+mn-cs"/>
              </a:rPr>
              <a:t>article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reviews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computerized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methods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describes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Linguistic</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Inquiry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Word Count (LIWC) was </a:t>
            </a:r>
            <a:r>
              <a:rPr lang="de-CH" sz="1200" kern="1200" dirty="0" err="1">
                <a:solidFill>
                  <a:schemeClr val="tx1"/>
                </a:solidFill>
                <a:effectLst/>
                <a:latin typeface="+mn-lt"/>
                <a:ea typeface="+mn-ea"/>
                <a:cs typeface="+mn-cs"/>
              </a:rPr>
              <a:t>created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validated</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 transparent </a:t>
            </a:r>
            <a:r>
              <a:rPr lang="de-CH" sz="1200" kern="1200" dirty="0" err="1">
                <a:solidFill>
                  <a:schemeClr val="tx1"/>
                </a:solidFill>
                <a:effectLst/>
                <a:latin typeface="+mn-lt"/>
                <a:ea typeface="+mn-ea"/>
                <a:cs typeface="+mn-cs"/>
              </a:rPr>
              <a:t>text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analysis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program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counts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words</a:t>
            </a:r>
            <a:r>
              <a:rPr lang="de-CH" sz="1200" kern="1200" dirty="0">
                <a:solidFill>
                  <a:schemeClr val="tx1"/>
                </a:solidFill>
                <a:effectLst/>
                <a:latin typeface="+mn-lt"/>
                <a:ea typeface="+mn-ea"/>
                <a:cs typeface="+mn-cs"/>
              </a:rPr>
              <a:t> in </a:t>
            </a:r>
            <a:r>
              <a:rPr lang="de-CH" sz="1200" kern="1200" dirty="0" err="1">
                <a:solidFill>
                  <a:schemeClr val="tx1"/>
                </a:solidFill>
                <a:effectLst/>
                <a:latin typeface="+mn-lt"/>
                <a:ea typeface="+mn-ea"/>
                <a:cs typeface="+mn-cs"/>
              </a:rPr>
              <a:t>psychologically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meaningful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categories</a:t>
            </a:r>
            <a:r>
              <a:rPr lang="de-CH" sz="1200" kern="1200" dirty="0">
                <a:solidFill>
                  <a:schemeClr val="tx1"/>
                </a:solidFill>
                <a:effectLst/>
                <a:latin typeface="+mn-lt"/>
                <a:ea typeface="+mn-ea"/>
                <a:cs typeface="+mn-cs"/>
              </a:rPr>
              <a:t>. </a:t>
            </a:r>
          </a:p>
          <a:p>
            <a:r>
              <a:rPr lang="de-CH" sz="1200" kern="1200" dirty="0" err="1">
                <a:solidFill>
                  <a:schemeClr val="tx1"/>
                </a:solidFill>
                <a:effectLst/>
                <a:latin typeface="+mn-lt"/>
                <a:ea typeface="+mn-ea"/>
                <a:cs typeface="+mn-cs"/>
              </a:rPr>
              <a:t>Empirical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results</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using</a:t>
            </a:r>
            <a:r>
              <a:rPr lang="de-CH" sz="1200" kern="1200" dirty="0">
                <a:solidFill>
                  <a:schemeClr val="tx1"/>
                </a:solidFill>
                <a:effectLst/>
                <a:latin typeface="+mn-lt"/>
                <a:ea typeface="+mn-ea"/>
                <a:cs typeface="+mn-cs"/>
              </a:rPr>
              <a:t> LIWC </a:t>
            </a:r>
            <a:r>
              <a:rPr lang="de-CH" sz="1200" kern="1200" dirty="0" err="1">
                <a:solidFill>
                  <a:schemeClr val="tx1"/>
                </a:solidFill>
                <a:effectLst/>
                <a:latin typeface="+mn-lt"/>
                <a:ea typeface="+mn-ea"/>
                <a:cs typeface="+mn-cs"/>
              </a:rPr>
              <a:t>demonstrate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ability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detect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meaning</a:t>
            </a:r>
            <a:r>
              <a:rPr lang="de-CH" sz="1200" kern="1200" dirty="0">
                <a:solidFill>
                  <a:schemeClr val="tx1"/>
                </a:solidFill>
                <a:effectLst/>
                <a:latin typeface="+mn-lt"/>
                <a:ea typeface="+mn-ea"/>
                <a:cs typeface="+mn-cs"/>
              </a:rPr>
              <a:t> in a </a:t>
            </a:r>
            <a:r>
              <a:rPr lang="de-CH" sz="1200" kern="1200" dirty="0" err="1">
                <a:solidFill>
                  <a:schemeClr val="tx1"/>
                </a:solidFill>
                <a:effectLst/>
                <a:latin typeface="+mn-lt"/>
                <a:ea typeface="+mn-ea"/>
                <a:cs typeface="+mn-cs"/>
              </a:rPr>
              <a:t>wide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variety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experimental</a:t>
            </a:r>
          </a:p>
          <a:p>
            <a:r>
              <a:rPr lang="de-CH" sz="1200" kern="1200" dirty="0" err="1">
                <a:solidFill>
                  <a:schemeClr val="tx1"/>
                </a:solidFill>
                <a:effectLst/>
                <a:latin typeface="+mn-lt"/>
                <a:ea typeface="+mn-ea"/>
                <a:cs typeface="+mn-cs"/>
              </a:rPr>
              <a:t>settings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including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show</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attentional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focus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emotionality</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social</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relationships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thinking</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styles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individual </a:t>
            </a:r>
            <a:r>
              <a:rPr lang="de-CH" sz="1200" kern="1200" dirty="0" err="1">
                <a:solidFill>
                  <a:schemeClr val="tx1"/>
                </a:solidFill>
                <a:effectLst/>
                <a:latin typeface="+mn-lt"/>
                <a:ea typeface="+mn-ea"/>
                <a:cs typeface="+mn-cs"/>
              </a:rPr>
              <a:t>differences</a:t>
            </a:r>
            <a:r>
              <a:rPr lang="de-CH" sz="1200" kern="1200" dirty="0">
                <a:solidFill>
                  <a:schemeClr val="tx1"/>
                </a:solidFill>
                <a:effectLst/>
                <a:latin typeface="+mn-lt"/>
                <a:ea typeface="+mn-ea"/>
                <a:cs typeface="+mn-cs"/>
              </a:rPr>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46</a:t>
            </a:fld>
            <a:endParaRPr lang="de-DE"/>
          </a:p>
        </p:txBody>
      </p:sp>
    </p:spTree>
    <p:extLst>
      <p:ext uri="{BB962C8B-B14F-4D97-AF65-F5344CB8AC3E}">
        <p14:creationId xmlns:p14="http://schemas.microsoft.com/office/powerpoint/2010/main" val="1570851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Durchschnitt</a:t>
            </a:r>
            <a:r>
              <a:rPr lang="en-US" dirty="0"/>
              <a:t>: relate und space</a:t>
            </a:r>
          </a:p>
          <a:p>
            <a:r>
              <a:rPr lang="en-US" dirty="0" err="1"/>
              <a:t>Weniger</a:t>
            </a:r>
            <a:r>
              <a:rPr lang="en-US" dirty="0"/>
              <a:t> affect, </a:t>
            </a:r>
            <a:r>
              <a:rPr lang="en-US" dirty="0" err="1"/>
              <a:t>weniger</a:t>
            </a:r>
            <a:r>
              <a:rPr lang="en-US" dirty="0"/>
              <a:t> body, </a:t>
            </a:r>
            <a:r>
              <a:rPr lang="en-US" dirty="0" err="1"/>
              <a:t>weniger</a:t>
            </a:r>
            <a:r>
              <a:rPr lang="en-US" dirty="0"/>
              <a:t> </a:t>
            </a:r>
            <a:r>
              <a:rPr lang="en-US" dirty="0" err="1"/>
              <a:t>transzendenz</a:t>
            </a:r>
            <a:r>
              <a:rPr lang="en-US" dirty="0"/>
              <a:t>; </a:t>
            </a:r>
          </a:p>
          <a:p>
            <a:r>
              <a:rPr lang="en-US" dirty="0" err="1"/>
              <a:t>mehr</a:t>
            </a:r>
            <a:r>
              <a:rPr lang="en-US" dirty="0"/>
              <a:t> drives, </a:t>
            </a:r>
            <a:r>
              <a:rPr lang="en-US" dirty="0" err="1"/>
              <a:t>mehr</a:t>
            </a:r>
            <a:r>
              <a:rPr lang="en-US" dirty="0"/>
              <a:t> concerns</a:t>
            </a:r>
          </a:p>
        </p:txBody>
      </p:sp>
      <p:sp>
        <p:nvSpPr>
          <p:cNvPr id="4" name="Foliennummernplatzhalter 3"/>
          <p:cNvSpPr>
            <a:spLocks noGrp="1"/>
          </p:cNvSpPr>
          <p:nvPr>
            <p:ph type="sldNum" sz="quarter" idx="5"/>
          </p:nvPr>
        </p:nvSpPr>
        <p:spPr/>
        <p:txBody>
          <a:bodyPr/>
          <a:lstStyle/>
          <a:p>
            <a:fld id="{245658F0-7791-43C8-B458-13349C27AC08}" type="slidenum">
              <a:rPr lang="de-DE" smtClean="0"/>
              <a:t>51</a:t>
            </a:fld>
            <a:endParaRPr lang="de-DE"/>
          </a:p>
        </p:txBody>
      </p:sp>
    </p:spTree>
    <p:extLst>
      <p:ext uri="{BB962C8B-B14F-4D97-AF65-F5344CB8AC3E}">
        <p14:creationId xmlns:p14="http://schemas.microsoft.com/office/powerpoint/2010/main" val="2534461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Cognitive model: Simulation and embodiment (Oatley, </a:t>
            </a:r>
            <a:r>
              <a:rPr lang="en-US" sz="1200" dirty="0" err="1"/>
              <a:t>Zwaan</a:t>
            </a:r>
            <a:r>
              <a:rPr lang="en-US" sz="1200" dirty="0"/>
              <a:t>, </a:t>
            </a:r>
            <a:r>
              <a:rPr lang="en-US" sz="1200" dirty="0" err="1"/>
              <a:t>Barsalou</a:t>
            </a:r>
            <a:r>
              <a:rPr lang="en-US" sz="1200" dirty="0"/>
              <a:t>, </a:t>
            </a:r>
            <a:r>
              <a:rPr lang="de-CH" sz="1200" dirty="0" err="1"/>
              <a:t>Miall</a:t>
            </a:r>
            <a:r>
              <a:rPr lang="de-CH" sz="1200" dirty="0"/>
              <a:t> &amp;  </a:t>
            </a:r>
            <a:r>
              <a:rPr lang="de-CH" sz="1200" dirty="0" err="1"/>
              <a:t>Kuiken</a:t>
            </a:r>
            <a:r>
              <a:rPr lang="de-CH" sz="1200" dirty="0"/>
              <a:t>, 1994)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cause of entertainment activity is an </a:t>
            </a:r>
            <a:r>
              <a:rPr lang="en-US" sz="1200" b="1" dirty="0"/>
              <a:t>unconscious need for training useful capabilities</a:t>
            </a:r>
            <a:r>
              <a:rPr lang="en-US" sz="1200" dirty="0"/>
              <a:t>, whereas the proximal cause is </a:t>
            </a:r>
            <a:r>
              <a:rPr lang="en-US" sz="1200" b="1" dirty="0"/>
              <a:t>enjoyment of the activity for its own sake</a:t>
            </a:r>
            <a:r>
              <a:rPr lang="en-US" sz="1200" dirty="0"/>
              <a:t>” (Tan, 2008)</a:t>
            </a:r>
          </a:p>
          <a:p>
            <a:r>
              <a:rPr lang="en-US" dirty="0"/>
              <a:t>flagging out the “problem of reference” (cf. Cohn, 1990) or “representation” (cf. </a:t>
            </a:r>
            <a:r>
              <a:rPr lang="en-US" dirty="0" err="1"/>
              <a:t>Busse</a:t>
            </a:r>
            <a:r>
              <a:rPr lang="en-US" dirty="0"/>
              <a:t>, 2017) </a:t>
            </a:r>
          </a:p>
          <a:p>
            <a:pPr>
              <a:buFont typeface="Wingdings" panose="05000000000000000000" pitchFamily="2" charset="2"/>
              <a:buChar char="à"/>
            </a:pPr>
            <a:r>
              <a:rPr lang="en-US" dirty="0"/>
              <a:t>“testing relationship with the world” (Piper, 2016)</a:t>
            </a:r>
          </a:p>
          <a:p>
            <a:pPr>
              <a:buFont typeface="Wingdings" panose="05000000000000000000" pitchFamily="2" charset="2"/>
              <a:buChar char="à"/>
            </a:pPr>
            <a:r>
              <a:rPr lang="en-US" dirty="0"/>
              <a:t> pretense play (</a:t>
            </a:r>
            <a:r>
              <a:rPr lang="de-CH" dirty="0"/>
              <a:t>Steen &amp; Owens, 2001; cf. Tan, 2008)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de-CH" dirty="0"/>
          </a:p>
        </p:txBody>
      </p:sp>
      <p:sp>
        <p:nvSpPr>
          <p:cNvPr id="4" name="Foliennummernplatzhalter 3"/>
          <p:cNvSpPr>
            <a:spLocks noGrp="1"/>
          </p:cNvSpPr>
          <p:nvPr>
            <p:ph type="sldNum" sz="quarter" idx="5"/>
          </p:nvPr>
        </p:nvSpPr>
        <p:spPr/>
        <p:txBody>
          <a:bodyPr/>
          <a:lstStyle/>
          <a:p>
            <a:fld id="{245658F0-7791-43C8-B458-13349C27AC08}" type="slidenum">
              <a:rPr lang="de-DE" smtClean="0"/>
              <a:t>52</a:t>
            </a:fld>
            <a:endParaRPr lang="de-DE"/>
          </a:p>
        </p:txBody>
      </p:sp>
    </p:spTree>
    <p:extLst>
      <p:ext uri="{BB962C8B-B14F-4D97-AF65-F5344CB8AC3E}">
        <p14:creationId xmlns:p14="http://schemas.microsoft.com/office/powerpoint/2010/main" val="331138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Force-</a:t>
            </a:r>
            <a:r>
              <a:rPr lang="de-CH" sz="1200" kern="1200" dirty="0" err="1">
                <a:solidFill>
                  <a:schemeClr val="tx1"/>
                </a:solidFill>
                <a:effectLst/>
                <a:latin typeface="+mn-lt"/>
                <a:ea typeface="+mn-ea"/>
                <a:cs typeface="+mn-cs"/>
              </a:rPr>
              <a:t>directed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layouts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perform</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gravity</a:t>
            </a:r>
            <a:r>
              <a:rPr lang="de-CH" sz="1200" kern="1200" dirty="0">
                <a:solidFill>
                  <a:schemeClr val="tx1"/>
                </a:solidFill>
                <a:effectLst/>
                <a:latin typeface="+mn-lt"/>
                <a:ea typeface="+mn-ea"/>
                <a:cs typeface="+mn-cs"/>
              </a:rPr>
              <a:t>-like </a:t>
            </a:r>
            <a:r>
              <a:rPr lang="de-CH" sz="1200" kern="1200" dirty="0" err="1">
                <a:solidFill>
                  <a:schemeClr val="tx1"/>
                </a:solidFill>
                <a:effectLst/>
                <a:latin typeface="+mn-lt"/>
                <a:ea typeface="+mn-ea"/>
                <a:cs typeface="+mn-cs"/>
              </a:rPr>
              <a:t>simulation</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 pull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mostconnected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(i.e.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ones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have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several</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and</a:t>
            </a:r>
            <a:r>
              <a:rPr lang="de-CH" sz="1200" kern="1200" dirty="0">
                <a:solidFill>
                  <a:schemeClr val="tx1"/>
                </a:solidFill>
                <a:effectLst/>
                <a:latin typeface="+mn-lt"/>
                <a:ea typeface="+mn-ea"/>
                <a:cs typeface="+mn-cs"/>
              </a:rPr>
              <a:t>/</a:t>
            </a:r>
            <a:r>
              <a:rPr lang="de-CH" sz="1200" kern="1200" dirty="0" err="1">
                <a:solidFill>
                  <a:schemeClr val="tx1"/>
                </a:solidFill>
                <a:effectLst/>
                <a:latin typeface="+mn-lt"/>
                <a:ea typeface="+mn-ea"/>
                <a:cs typeface="+mn-cs"/>
              </a:rPr>
              <a:t>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their</a:t>
            </a:r>
            <a:r>
              <a:rPr lang="de-CH" sz="1200" kern="1200" dirty="0">
                <a:solidFill>
                  <a:schemeClr val="tx1"/>
                </a:solidFill>
                <a:effectLst/>
                <a:latin typeface="+mn-lt"/>
                <a:ea typeface="+mn-ea"/>
                <a:cs typeface="+mn-cs"/>
              </a:rPr>
              <a:t> links </a:t>
            </a:r>
            <a:r>
              <a:rPr lang="de-CH" sz="1200" kern="1200" dirty="0" err="1">
                <a:solidFill>
                  <a:schemeClr val="tx1"/>
                </a:solidFill>
                <a:effectLst/>
                <a:latin typeface="+mn-lt"/>
                <a:ea typeface="+mn-ea"/>
                <a:cs typeface="+mn-cs"/>
              </a:rPr>
              <a:t>are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very</a:t>
            </a:r>
            <a:r>
              <a:rPr lang="de-CH" sz="1200" kern="1200" dirty="0">
                <a:solidFill>
                  <a:schemeClr val="tx1"/>
                </a:solidFill>
                <a:effectLst/>
                <a:latin typeface="+mn-lt"/>
                <a:ea typeface="+mn-ea"/>
                <a:cs typeface="+mn-cs"/>
              </a:rPr>
              <a:t> strong)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center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of</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network</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while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the</a:t>
            </a:r>
            <a:r>
              <a:rPr lang="de-CH" sz="1200" kern="1200" dirty="0">
                <a:solidFill>
                  <a:schemeClr val="tx1"/>
                </a:solidFill>
                <a:effectLst/>
                <a:latin typeface="+mn-lt"/>
                <a:ea typeface="+mn-ea"/>
                <a:cs typeface="+mn-cs"/>
              </a:rPr>
              <a:t> least </a:t>
            </a:r>
            <a:r>
              <a:rPr lang="de-CH" sz="1200" kern="1200" dirty="0" err="1">
                <a:solidFill>
                  <a:schemeClr val="tx1"/>
                </a:solidFill>
                <a:effectLst/>
                <a:latin typeface="+mn-lt"/>
                <a:ea typeface="+mn-ea"/>
                <a:cs typeface="+mn-cs"/>
              </a:rPr>
              <a:t>connected</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nodes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are</a:t>
            </a:r>
            <a:endParaRPr lang="de-CH" sz="1200" kern="1200" dirty="0">
              <a:solidFill>
                <a:schemeClr val="tx1"/>
              </a:solidFill>
              <a:effectLst/>
              <a:latin typeface="+mn-lt"/>
              <a:ea typeface="+mn-ea"/>
              <a:cs typeface="+mn-cs"/>
            </a:endParaRPr>
          </a:p>
          <a:p>
            <a:r>
              <a:rPr lang="de-CH" sz="1200" kern="1200" dirty="0" err="1">
                <a:solidFill>
                  <a:schemeClr val="tx1"/>
                </a:solidFill>
                <a:effectLst/>
                <a:latin typeface="+mn-lt"/>
                <a:ea typeface="+mn-ea"/>
                <a:cs typeface="+mn-cs"/>
              </a:rPr>
              <a:t>pushed</a:t>
            </a:r>
            <a:r>
              <a:rPr lang="de-CH" sz="1200" kern="1200" dirty="0">
                <a:solidFill>
                  <a:schemeClr val="tx1"/>
                </a:solidFill>
                <a:effectLst/>
                <a:latin typeface="+mn-lt"/>
                <a:ea typeface="+mn-ea"/>
                <a:cs typeface="+mn-cs"/>
              </a:rPr>
              <a:t> outside.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two</a:t>
            </a:r>
            <a:r>
              <a:rPr lang="de-CH" dirty="0"/>
              <a:t> </a:t>
            </a:r>
            <a:r>
              <a:rPr lang="de-CH" dirty="0" err="1"/>
              <a:t>algorithms</a:t>
            </a:r>
            <a:r>
              <a:rPr lang="de-CH" dirty="0"/>
              <a:t> </a:t>
            </a:r>
            <a:r>
              <a:rPr lang="de-CH" dirty="0" err="1"/>
              <a:t>combined</a:t>
            </a:r>
            <a:r>
              <a:rPr lang="de-CH" dirty="0"/>
              <a:t>, </a:t>
            </a:r>
            <a:r>
              <a:rPr lang="de-CH" dirty="0" err="1"/>
              <a:t>one</a:t>
            </a:r>
            <a:r>
              <a:rPr lang="de-CH" dirty="0"/>
              <a:t> </a:t>
            </a:r>
            <a:r>
              <a:rPr lang="de-CH" dirty="0" err="1"/>
              <a:t>is</a:t>
            </a:r>
            <a:r>
              <a:rPr lang="de-CH" dirty="0"/>
              <a:t> </a:t>
            </a:r>
            <a:r>
              <a:rPr lang="de-CH" dirty="0" err="1"/>
              <a:t>presented</a:t>
            </a:r>
            <a:r>
              <a:rPr lang="de-CH" dirty="0"/>
              <a:t> </a:t>
            </a:r>
            <a:r>
              <a:rPr lang="de-CH" dirty="0" err="1"/>
              <a:t>with</a:t>
            </a:r>
            <a:r>
              <a:rPr lang="de-CH" dirty="0"/>
              <a:t> a robust </a:t>
            </a:r>
            <a:r>
              <a:rPr lang="de-CH" dirty="0" err="1"/>
              <a:t>picture</a:t>
            </a:r>
            <a:r>
              <a:rPr lang="de-CH" dirty="0"/>
              <a:t> </a:t>
            </a:r>
            <a:r>
              <a:rPr lang="de-CH" dirty="0" err="1"/>
              <a:t>of</a:t>
            </a:r>
            <a:r>
              <a:rPr lang="de-CH" dirty="0"/>
              <a:t> </a:t>
            </a:r>
            <a:r>
              <a:rPr lang="de-CH" dirty="0" err="1"/>
              <a:t>actual</a:t>
            </a:r>
            <a:r>
              <a:rPr lang="de-CH" dirty="0"/>
              <a:t> (strong) </a:t>
            </a:r>
            <a:r>
              <a:rPr lang="de-CH" dirty="0" err="1"/>
              <a:t>clusterings</a:t>
            </a:r>
            <a:r>
              <a:rPr lang="de-CH" dirty="0"/>
              <a:t>, </a:t>
            </a:r>
            <a:r>
              <a:rPr lang="de-CH" dirty="0" err="1"/>
              <a:t>emerging</a:t>
            </a:r>
            <a:r>
              <a:rPr lang="de-CH" dirty="0"/>
              <a:t> </a:t>
            </a:r>
            <a:r>
              <a:rPr lang="de-CH" dirty="0" err="1"/>
              <a:t>from</a:t>
            </a:r>
            <a:r>
              <a:rPr lang="de-CH" dirty="0"/>
              <a:t> an </a:t>
            </a:r>
            <a:r>
              <a:rPr lang="de-CH" dirty="0" err="1"/>
              <a:t>ethereal</a:t>
            </a:r>
            <a:r>
              <a:rPr lang="de-CH" dirty="0"/>
              <a:t> web </a:t>
            </a:r>
            <a:r>
              <a:rPr lang="de-CH" dirty="0" err="1"/>
              <a:t>of</a:t>
            </a:r>
            <a:r>
              <a:rPr lang="de-CH" dirty="0"/>
              <a:t> </a:t>
            </a:r>
            <a:r>
              <a:rPr lang="de-CH" dirty="0" err="1"/>
              <a:t>weaker</a:t>
            </a:r>
            <a:r>
              <a:rPr lang="de-CH" dirty="0"/>
              <a:t> </a:t>
            </a:r>
            <a:r>
              <a:rPr lang="de-CH" dirty="0" err="1"/>
              <a:t>stylistic</a:t>
            </a:r>
            <a:r>
              <a:rPr lang="de-CH" dirty="0"/>
              <a:t> </a:t>
            </a:r>
            <a:r>
              <a:rPr lang="de-CH" dirty="0" err="1"/>
              <a:t>similarities</a:t>
            </a:r>
            <a:r>
              <a:rPr lang="de-CH" dirty="0"/>
              <a:t> in </a:t>
            </a:r>
            <a:r>
              <a:rPr lang="de-CH" dirty="0" err="1"/>
              <a:t>the</a:t>
            </a:r>
            <a:r>
              <a:rPr lang="de-CH" dirty="0"/>
              <a:t> </a:t>
            </a:r>
            <a:r>
              <a:rPr lang="de-CH" dirty="0" err="1"/>
              <a:t>background</a:t>
            </a:r>
            <a:r>
              <a:rPr lang="de-CH" dirty="0"/>
              <a:t>.» (Eder, 2017)</a:t>
            </a:r>
          </a:p>
          <a:p>
            <a:endParaRPr lang="en-US"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53</a:t>
            </a:fld>
            <a:endParaRPr lang="de-DE"/>
          </a:p>
        </p:txBody>
      </p:sp>
    </p:spTree>
    <p:extLst>
      <p:ext uri="{BB962C8B-B14F-4D97-AF65-F5344CB8AC3E}">
        <p14:creationId xmlns:p14="http://schemas.microsoft.com/office/powerpoint/2010/main" val="4249007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Wir</a:t>
            </a:r>
            <a:r>
              <a:rPr lang="en-US" dirty="0"/>
              <a:t> </a:t>
            </a:r>
            <a:r>
              <a:rPr lang="en-US" dirty="0" err="1"/>
              <a:t>sehen</a:t>
            </a:r>
            <a:r>
              <a:rPr lang="en-US" dirty="0"/>
              <a:t> </a:t>
            </a:r>
            <a:r>
              <a:rPr lang="en-US" dirty="0" err="1"/>
              <a:t>hier</a:t>
            </a:r>
            <a:r>
              <a:rPr lang="en-US" dirty="0"/>
              <a:t> </a:t>
            </a:r>
            <a:r>
              <a:rPr lang="en-US" dirty="0" err="1"/>
              <a:t>eine</a:t>
            </a:r>
            <a:r>
              <a:rPr lang="en-US" dirty="0"/>
              <a:t> </a:t>
            </a:r>
            <a:r>
              <a:rPr lang="en-US" dirty="0" err="1"/>
              <a:t>interaktive</a:t>
            </a:r>
            <a:r>
              <a:rPr lang="en-US" dirty="0"/>
              <a:t> </a:t>
            </a:r>
            <a:r>
              <a:rPr lang="en-US" dirty="0" err="1"/>
              <a:t>Infographik</a:t>
            </a:r>
            <a:r>
              <a:rPr lang="en-US" dirty="0"/>
              <a:t> </a:t>
            </a:r>
            <a:r>
              <a:rPr lang="en-US" dirty="0" err="1"/>
              <a:t>aus</a:t>
            </a:r>
            <a:r>
              <a:rPr lang="en-US" dirty="0"/>
              <a:t> der New York Times (</a:t>
            </a:r>
            <a:r>
              <a:rPr lang="en-US" dirty="0" err="1"/>
              <a:t>vom</a:t>
            </a:r>
            <a:r>
              <a:rPr lang="en-US" dirty="0"/>
              <a:t> </a:t>
            </a:r>
            <a:r>
              <a:rPr lang="en-US" dirty="0" err="1"/>
              <a:t>Februar</a:t>
            </a:r>
            <a:r>
              <a:rPr lang="en-US" dirty="0"/>
              <a:t>!), die den </a:t>
            </a:r>
            <a:r>
              <a:rPr lang="en-US" dirty="0" err="1"/>
              <a:t>hohen</a:t>
            </a:r>
            <a:r>
              <a:rPr lang="en-US" dirty="0"/>
              <a:t> </a:t>
            </a:r>
            <a:r>
              <a:rPr lang="en-US" dirty="0" err="1"/>
              <a:t>Infektiösitäts-Faktor</a:t>
            </a:r>
            <a:r>
              <a:rPr lang="en-US" dirty="0"/>
              <a:t> von COVID-19 </a:t>
            </a:r>
            <a:r>
              <a:rPr lang="en-US" dirty="0" err="1"/>
              <a:t>visualisiert</a:t>
            </a:r>
            <a:r>
              <a:rPr lang="en-US" dirty="0"/>
              <a:t> – </a:t>
            </a:r>
            <a:r>
              <a:rPr lang="en-US" dirty="0" err="1"/>
              <a:t>anhand</a:t>
            </a:r>
            <a:r>
              <a:rPr lang="en-US" dirty="0"/>
              <a:t> </a:t>
            </a:r>
            <a:r>
              <a:rPr lang="en-US" dirty="0" err="1"/>
              <a:t>eines</a:t>
            </a:r>
            <a:r>
              <a:rPr lang="en-US" dirty="0"/>
              <a:t> </a:t>
            </a:r>
            <a:r>
              <a:rPr lang="en-US" dirty="0" err="1"/>
              <a:t>Netzwerks</a:t>
            </a:r>
            <a:r>
              <a:rPr lang="en-US" dirty="0"/>
              <a:t>, in dem die </a:t>
            </a:r>
            <a:r>
              <a:rPr lang="en-US" dirty="0" err="1"/>
              <a:t>Knoten</a:t>
            </a:r>
            <a:r>
              <a:rPr lang="en-US" dirty="0"/>
              <a:t> – die </a:t>
            </a:r>
            <a:r>
              <a:rPr lang="en-US" dirty="0" err="1"/>
              <a:t>Punkte</a:t>
            </a:r>
            <a:r>
              <a:rPr lang="en-US" dirty="0"/>
              <a:t> in den </a:t>
            </a:r>
            <a:r>
              <a:rPr lang="en-US" dirty="0" err="1"/>
              <a:t>Graphiken</a:t>
            </a:r>
            <a:r>
              <a:rPr lang="en-US" dirty="0"/>
              <a:t> – </a:t>
            </a:r>
            <a:r>
              <a:rPr lang="en-US" dirty="0" err="1"/>
              <a:t>für</a:t>
            </a:r>
            <a:r>
              <a:rPr lang="en-US" dirty="0"/>
              <a:t> </a:t>
            </a:r>
            <a:r>
              <a:rPr lang="en-US" dirty="0" err="1"/>
              <a:t>einzelne</a:t>
            </a:r>
            <a:r>
              <a:rPr lang="en-US" dirty="0"/>
              <a:t> </a:t>
            </a:r>
            <a:r>
              <a:rPr lang="en-US" dirty="0" err="1"/>
              <a:t>Personen</a:t>
            </a:r>
            <a:r>
              <a:rPr lang="en-US" dirty="0"/>
              <a:t> </a:t>
            </a:r>
            <a:r>
              <a:rPr lang="en-US" dirty="0" err="1"/>
              <a:t>stehen</a:t>
            </a:r>
            <a:r>
              <a:rPr lang="en-US" dirty="0"/>
              <a:t>, die  </a:t>
            </a:r>
            <a:r>
              <a:rPr lang="en-US" dirty="0" err="1"/>
              <a:t>zu</a:t>
            </a:r>
            <a:r>
              <a:rPr lang="en-US" dirty="0"/>
              <a:t> </a:t>
            </a:r>
            <a:r>
              <a:rPr lang="en-US" dirty="0" err="1"/>
              <a:t>sehen</a:t>
            </a:r>
            <a:r>
              <a:rPr lang="en-US" dirty="0"/>
              <a:t> </a:t>
            </a:r>
            <a:r>
              <a:rPr lang="en-US" dirty="0" err="1"/>
              <a:t>sind</a:t>
            </a:r>
            <a:r>
              <a:rPr lang="en-US" dirty="0"/>
              <a:t>; die </a:t>
            </a:r>
            <a:r>
              <a:rPr lang="en-US" dirty="0" err="1"/>
              <a:t>Kanten</a:t>
            </a:r>
            <a:r>
              <a:rPr lang="en-US" dirty="0"/>
              <a:t> </a:t>
            </a:r>
            <a:r>
              <a:rPr lang="en-US" dirty="0" err="1"/>
              <a:t>stehen</a:t>
            </a:r>
            <a:r>
              <a:rPr lang="en-US" dirty="0"/>
              <a:t> </a:t>
            </a:r>
            <a:r>
              <a:rPr lang="en-US" dirty="0" err="1"/>
              <a:t>für</a:t>
            </a:r>
            <a:r>
              <a:rPr lang="en-US" dirty="0"/>
              <a:t> den </a:t>
            </a:r>
            <a:r>
              <a:rPr lang="en-US" dirty="0" err="1"/>
              <a:t>Kontakt</a:t>
            </a:r>
            <a:r>
              <a:rPr lang="en-US" dirty="0"/>
              <a:t> </a:t>
            </a:r>
            <a:r>
              <a:rPr lang="en-US" dirty="0" err="1"/>
              <a:t>zwischen</a:t>
            </a:r>
            <a:r>
              <a:rPr lang="en-US" dirty="0"/>
              <a:t> den links </a:t>
            </a:r>
            <a:r>
              <a:rPr lang="en-US" dirty="0" err="1"/>
              <a:t>sehen</a:t>
            </a:r>
            <a:r>
              <a:rPr lang="en-US" dirty="0"/>
              <a:t> </a:t>
            </a:r>
            <a:r>
              <a:rPr lang="en-US" dirty="0" err="1"/>
              <a:t>wir</a:t>
            </a:r>
            <a:r>
              <a:rPr lang="en-US" dirty="0"/>
              <a:t> </a:t>
            </a:r>
            <a:r>
              <a:rPr lang="en-US" dirty="0" err="1"/>
              <a:t>hellgelb</a:t>
            </a:r>
            <a:r>
              <a:rPr lang="en-US" dirty="0"/>
              <a:t> die </a:t>
            </a:r>
          </a:p>
        </p:txBody>
      </p:sp>
      <p:sp>
        <p:nvSpPr>
          <p:cNvPr id="4" name="Foliennummernplatzhalter 3"/>
          <p:cNvSpPr>
            <a:spLocks noGrp="1"/>
          </p:cNvSpPr>
          <p:nvPr>
            <p:ph type="sldNum" sz="quarter" idx="5"/>
          </p:nvPr>
        </p:nvSpPr>
        <p:spPr/>
        <p:txBody>
          <a:bodyPr/>
          <a:lstStyle/>
          <a:p>
            <a:fld id="{245658F0-7791-43C8-B458-13349C27AC08}" type="slidenum">
              <a:rPr lang="de-DE" smtClean="0"/>
              <a:t>5</a:t>
            </a:fld>
            <a:endParaRPr lang="de-DE"/>
          </a:p>
        </p:txBody>
      </p:sp>
    </p:spTree>
    <p:extLst>
      <p:ext uri="{BB962C8B-B14F-4D97-AF65-F5344CB8AC3E}">
        <p14:creationId xmlns:p14="http://schemas.microsoft.com/office/powerpoint/2010/main" val="1350414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54</a:t>
            </a:fld>
            <a:endParaRPr lang="de-DE"/>
          </a:p>
        </p:txBody>
      </p:sp>
    </p:spTree>
    <p:extLst>
      <p:ext uri="{BB962C8B-B14F-4D97-AF65-F5344CB8AC3E}">
        <p14:creationId xmlns:p14="http://schemas.microsoft.com/office/powerpoint/2010/main" val="1943939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55</a:t>
            </a:fld>
            <a:endParaRPr lang="de-DE"/>
          </a:p>
        </p:txBody>
      </p:sp>
    </p:spTree>
    <p:extLst>
      <p:ext uri="{BB962C8B-B14F-4D97-AF65-F5344CB8AC3E}">
        <p14:creationId xmlns:p14="http://schemas.microsoft.com/office/powerpoint/2010/main" val="3751161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Kafka </a:t>
            </a:r>
            <a:r>
              <a:rPr lang="en-US" dirty="0" err="1"/>
              <a:t>clustert</a:t>
            </a:r>
            <a:r>
              <a:rPr lang="en-US" dirty="0"/>
              <a:t> </a:t>
            </a:r>
            <a:r>
              <a:rPr lang="en-US" dirty="0" err="1"/>
              <a:t>vor</a:t>
            </a:r>
            <a:r>
              <a:rPr lang="en-US" dirty="0"/>
              <a:t> </a:t>
            </a:r>
            <a:r>
              <a:rPr lang="en-US" dirty="0" err="1"/>
              <a:t>allem</a:t>
            </a:r>
            <a:r>
              <a:rPr lang="en-US" dirty="0"/>
              <a:t> </a:t>
            </a:r>
            <a:r>
              <a:rPr lang="en-US" dirty="0" err="1"/>
              <a:t>mit</a:t>
            </a:r>
            <a:r>
              <a:rPr lang="en-US" dirty="0"/>
              <a:t> </a:t>
            </a:r>
            <a:r>
              <a:rPr lang="en-US" dirty="0" err="1"/>
              <a:t>sich</a:t>
            </a:r>
            <a:r>
              <a:rPr lang="en-US" dirty="0"/>
              <a:t> </a:t>
            </a:r>
            <a:r>
              <a:rPr lang="en-US" dirty="0" err="1"/>
              <a:t>selbst</a:t>
            </a:r>
            <a:r>
              <a:rPr lang="en-US" dirty="0"/>
              <a:t>. Das </a:t>
            </a:r>
            <a:r>
              <a:rPr lang="en-US" dirty="0" err="1"/>
              <a:t>zeigt</a:t>
            </a:r>
            <a:r>
              <a:rPr lang="en-US" dirty="0"/>
              <a:t> die </a:t>
            </a:r>
            <a:r>
              <a:rPr lang="en-US" dirty="0" err="1"/>
              <a:t>Anzahl</a:t>
            </a:r>
            <a:r>
              <a:rPr lang="en-US" dirty="0"/>
              <a:t> der </a:t>
            </a:r>
            <a:r>
              <a:rPr lang="en-US" dirty="0" err="1"/>
              <a:t>Knoten</a:t>
            </a:r>
            <a:r>
              <a:rPr lang="en-US" dirty="0"/>
              <a:t>, </a:t>
            </a:r>
            <a:r>
              <a:rPr lang="en-US" dirty="0" err="1"/>
              <a:t>mit</a:t>
            </a:r>
            <a:r>
              <a:rPr lang="en-US" dirty="0"/>
              <a:t> </a:t>
            </a:r>
            <a:r>
              <a:rPr lang="en-US" dirty="0" err="1"/>
              <a:t>denen</a:t>
            </a:r>
            <a:r>
              <a:rPr lang="en-US" dirty="0"/>
              <a:t> seine </a:t>
            </a:r>
            <a:r>
              <a:rPr lang="en-US" dirty="0" err="1"/>
              <a:t>Texte</a:t>
            </a:r>
            <a:r>
              <a:rPr lang="en-US" dirty="0"/>
              <a:t> Edges </a:t>
            </a:r>
            <a:r>
              <a:rPr lang="en-US" dirty="0" err="1"/>
              <a:t>haben</a:t>
            </a:r>
            <a:r>
              <a:rPr lang="en-US" dirty="0"/>
              <a:t>;</a:t>
            </a:r>
          </a:p>
          <a:p>
            <a:r>
              <a:rPr lang="en-US" dirty="0"/>
              <a:t>Das </a:t>
            </a:r>
            <a:r>
              <a:rPr lang="en-US" dirty="0" err="1"/>
              <a:t>zeigt</a:t>
            </a:r>
            <a:r>
              <a:rPr lang="en-US" dirty="0"/>
              <a:t> </a:t>
            </a:r>
            <a:r>
              <a:rPr lang="en-US" dirty="0" err="1"/>
              <a:t>auch</a:t>
            </a:r>
            <a:r>
              <a:rPr lang="en-US" dirty="0"/>
              <a:t> das </a:t>
            </a:r>
            <a:r>
              <a:rPr lang="en-US" dirty="0" err="1"/>
              <a:t>akkumulierte</a:t>
            </a:r>
            <a:r>
              <a:rPr lang="en-US" dirty="0"/>
              <a:t> (</a:t>
            </a:r>
            <a:r>
              <a:rPr lang="en-US" dirty="0" err="1"/>
              <a:t>faktorisierte</a:t>
            </a:r>
            <a:r>
              <a:rPr lang="en-US" dirty="0"/>
              <a:t>) </a:t>
            </a:r>
            <a:r>
              <a:rPr lang="en-US" dirty="0" err="1"/>
              <a:t>Gewicht</a:t>
            </a:r>
            <a:r>
              <a:rPr lang="en-US" dirty="0"/>
              <a:t> der </a:t>
            </a:r>
            <a:r>
              <a:rPr lang="en-US" dirty="0" err="1"/>
              <a:t>dazughehörigen</a:t>
            </a:r>
            <a:r>
              <a:rPr lang="en-US" dirty="0"/>
              <a:t> </a:t>
            </a:r>
            <a:r>
              <a:rPr lang="en-US" dirty="0" err="1"/>
              <a:t>Kanten</a:t>
            </a:r>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56</a:t>
            </a:fld>
            <a:endParaRPr lang="de-DE"/>
          </a:p>
        </p:txBody>
      </p:sp>
    </p:spTree>
    <p:extLst>
      <p:ext uri="{BB962C8B-B14F-4D97-AF65-F5344CB8AC3E}">
        <p14:creationId xmlns:p14="http://schemas.microsoft.com/office/powerpoint/2010/main" val="4187342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Bundestagswahl</a:t>
            </a:r>
            <a:r>
              <a:rPr lang="en-US" dirty="0"/>
              <a:t> 2017: </a:t>
            </a:r>
            <a:r>
              <a:rPr lang="en-US" dirty="0" err="1"/>
              <a:t>Soziale</a:t>
            </a:r>
            <a:r>
              <a:rPr lang="en-US" dirty="0"/>
              <a:t> </a:t>
            </a:r>
            <a:r>
              <a:rPr lang="en-US" dirty="0" err="1"/>
              <a:t>Netzwerke</a:t>
            </a:r>
            <a:r>
              <a:rPr lang="en-US" dirty="0"/>
              <a:t> – </a:t>
            </a:r>
            <a:r>
              <a:rPr lang="en-US" dirty="0" err="1"/>
              <a:t>Parteien</a:t>
            </a:r>
            <a:r>
              <a:rPr lang="en-US" dirty="0"/>
              <a:t> auf Twitter (top 50 </a:t>
            </a:r>
            <a:r>
              <a:rPr lang="en-US" dirty="0" err="1"/>
              <a:t>Parteimitglieder</a:t>
            </a:r>
            <a:r>
              <a:rPr lang="en-US" dirty="0"/>
              <a:t>, retweets)</a:t>
            </a:r>
          </a:p>
        </p:txBody>
      </p:sp>
      <p:sp>
        <p:nvSpPr>
          <p:cNvPr id="4" name="Foliennummernplatzhalter 3"/>
          <p:cNvSpPr>
            <a:spLocks noGrp="1"/>
          </p:cNvSpPr>
          <p:nvPr>
            <p:ph type="sldNum" sz="quarter" idx="5"/>
          </p:nvPr>
        </p:nvSpPr>
        <p:spPr/>
        <p:txBody>
          <a:bodyPr/>
          <a:lstStyle/>
          <a:p>
            <a:fld id="{245658F0-7791-43C8-B458-13349C27AC08}" type="slidenum">
              <a:rPr lang="de-DE" smtClean="0"/>
              <a:t>57</a:t>
            </a:fld>
            <a:endParaRPr lang="de-DE"/>
          </a:p>
        </p:txBody>
      </p:sp>
    </p:spTree>
    <p:extLst>
      <p:ext uri="{BB962C8B-B14F-4D97-AF65-F5344CB8AC3E}">
        <p14:creationId xmlns:p14="http://schemas.microsoft.com/office/powerpoint/2010/main" val="1805665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Verkehrsströme</a:t>
            </a:r>
            <a:r>
              <a:rPr lang="en-US" dirty="0"/>
              <a:t>)</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6</a:t>
            </a:fld>
            <a:endParaRPr lang="de-DE"/>
          </a:p>
        </p:txBody>
      </p:sp>
    </p:spTree>
    <p:extLst>
      <p:ext uri="{BB962C8B-B14F-4D97-AF65-F5344CB8AC3E}">
        <p14:creationId xmlns:p14="http://schemas.microsoft.com/office/powerpoint/2010/main" val="303915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Der Graph </a:t>
            </a:r>
            <a:r>
              <a:rPr lang="en-US" dirty="0" err="1"/>
              <a:t>rechts</a:t>
            </a:r>
            <a:r>
              <a:rPr lang="en-US" dirty="0"/>
              <a:t> </a:t>
            </a:r>
            <a:r>
              <a:rPr lang="en-US" dirty="0" err="1"/>
              <a:t>zeigt</a:t>
            </a:r>
            <a:r>
              <a:rPr lang="en-US" dirty="0"/>
              <a:t> </a:t>
            </a:r>
            <a:r>
              <a:rPr lang="en-US" dirty="0" err="1"/>
              <a:t>Daten</a:t>
            </a:r>
            <a:r>
              <a:rPr lang="en-US" dirty="0"/>
              <a:t> der social lese/</a:t>
            </a:r>
            <a:r>
              <a:rPr lang="en-US" dirty="0" err="1"/>
              <a:t>schreib-Plattform</a:t>
            </a:r>
            <a:r>
              <a:rPr lang="en-US" dirty="0"/>
              <a:t> “</a:t>
            </a:r>
            <a:r>
              <a:rPr lang="en-US" dirty="0" err="1"/>
              <a:t>wattpad</a:t>
            </a:r>
            <a:r>
              <a:rPr lang="en-US" dirty="0"/>
              <a:t>” und </a:t>
            </a:r>
            <a:r>
              <a:rPr lang="en-US" dirty="0" err="1"/>
              <a:t>zwar</a:t>
            </a:r>
            <a:r>
              <a:rPr lang="en-US" dirty="0"/>
              <a:t> die user, die </a:t>
            </a:r>
            <a:r>
              <a:rPr lang="en-US" dirty="0" err="1"/>
              <a:t>über</a:t>
            </a:r>
            <a:r>
              <a:rPr lang="en-US" dirty="0"/>
              <a:t> </a:t>
            </a:r>
            <a:r>
              <a:rPr lang="de-CH" dirty="0"/>
              <a:t>Teen Fiction miteinander kommunizieren. The </a:t>
            </a:r>
            <a:r>
              <a:rPr lang="de-CH" dirty="0" err="1"/>
              <a:t>graph</a:t>
            </a:r>
            <a:r>
              <a:rPr lang="de-CH" dirty="0"/>
              <a:t> </a:t>
            </a:r>
            <a:r>
              <a:rPr lang="de-CH" dirty="0" err="1"/>
              <a:t>contains</a:t>
            </a:r>
            <a:r>
              <a:rPr lang="de-CH" dirty="0"/>
              <a:t> 2,423 </a:t>
            </a:r>
            <a:r>
              <a:rPr lang="de-CH" dirty="0" err="1"/>
              <a:t>nodes</a:t>
            </a:r>
            <a:r>
              <a:rPr lang="de-CH" dirty="0"/>
              <a:t>, 0.7% </a:t>
            </a:r>
            <a:r>
              <a:rPr lang="de-CH" dirty="0" err="1"/>
              <a:t>of</a:t>
            </a:r>
            <a:r>
              <a:rPr lang="de-CH" dirty="0"/>
              <a:t> </a:t>
            </a:r>
            <a:r>
              <a:rPr lang="de-CH" dirty="0" err="1"/>
              <a:t>the</a:t>
            </a:r>
            <a:r>
              <a:rPr lang="de-CH" dirty="0"/>
              <a:t> total in </a:t>
            </a:r>
            <a:r>
              <a:rPr lang="de-CH" dirty="0" err="1"/>
              <a:t>the</a:t>
            </a:r>
            <a:r>
              <a:rPr lang="de-CH" dirty="0"/>
              <a:t> </a:t>
            </a:r>
            <a:r>
              <a:rPr lang="de-CH" dirty="0" err="1"/>
              <a:t>category</a:t>
            </a:r>
            <a:r>
              <a:rPr lang="de-CH" dirty="0"/>
              <a:t> (347,884). </a:t>
            </a: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8</a:t>
            </a:fld>
            <a:endParaRPr lang="de-DE"/>
          </a:p>
        </p:txBody>
      </p:sp>
    </p:spTree>
    <p:extLst>
      <p:ext uri="{BB962C8B-B14F-4D97-AF65-F5344CB8AC3E}">
        <p14:creationId xmlns:p14="http://schemas.microsoft.com/office/powerpoint/2010/main" val="27736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V.a. </a:t>
            </a:r>
            <a:r>
              <a:rPr lang="de-CH" sz="1200" kern="1200" dirty="0" err="1">
                <a:solidFill>
                  <a:schemeClr val="tx1"/>
                </a:solidFill>
                <a:effectLst/>
                <a:latin typeface="+mn-lt"/>
                <a:ea typeface="+mn-ea"/>
                <a:cs typeface="+mn-cs"/>
              </a:rPr>
              <a:t>identifikatorische</a:t>
            </a:r>
            <a:r>
              <a:rPr lang="de-CH" sz="1200" kern="1200" dirty="0">
                <a:solidFill>
                  <a:schemeClr val="tx1"/>
                </a:solidFill>
                <a:effectLst/>
                <a:latin typeface="+mn-lt"/>
                <a:ea typeface="+mn-ea"/>
                <a:cs typeface="+mn-cs"/>
              </a:rPr>
              <a:t> Lektüre! </a:t>
            </a:r>
          </a:p>
          <a:p>
            <a:r>
              <a:rPr lang="de-CH" sz="1200" kern="1200" dirty="0">
                <a:solidFill>
                  <a:schemeClr val="tx1"/>
                </a:solidFill>
                <a:effectLst/>
                <a:latin typeface="+mn-lt"/>
                <a:ea typeface="+mn-ea"/>
                <a:cs typeface="+mn-cs"/>
              </a:rPr>
              <a:t>Bewunderte Autoren wie Grillparzer, Dostojewski, Kleist und Flaubert wiederum waren ihm keine sprachlich-stilistischen Vorbilder, sondern die «eigentlichen Blutsverwandten» beim Grundkonflikt der «Vereinbarung Bürgerlicher und Schriftstellerischer Existenz»</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Diese </a:t>
            </a:r>
            <a:r>
              <a:rPr lang="de-CH" sz="1200" kern="1200" dirty="0" err="1">
                <a:solidFill>
                  <a:schemeClr val="tx1"/>
                </a:solidFill>
                <a:effectLst/>
                <a:latin typeface="+mn-lt"/>
                <a:ea typeface="+mn-ea"/>
                <a:cs typeface="+mn-cs"/>
              </a:rPr>
              <a:t>Bezüge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gründen</a:t>
            </a:r>
            <a:r>
              <a:rPr lang="de-CH" sz="1200" kern="1200" dirty="0">
                <a:solidFill>
                  <a:schemeClr val="tx1"/>
                </a:solidFill>
                <a:effectLst/>
                <a:latin typeface="+mn-lt"/>
                <a:ea typeface="+mn-ea"/>
                <a:cs typeface="+mn-cs"/>
              </a:rPr>
              <a:t> sich auf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auf Kafkas eigene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a:t>
            </a:r>
          </a:p>
          <a:p>
            <a:r>
              <a:rPr lang="de-CH" sz="1200" kern="1200" dirty="0">
                <a:solidFill>
                  <a:schemeClr val="tx1"/>
                </a:solidFill>
                <a:effectLst/>
                <a:latin typeface="+mn-lt"/>
                <a:ea typeface="+mn-ea"/>
                <a:cs typeface="+mn-cs"/>
              </a:rPr>
              <a:t>soweit sie Eingang in sein literarisches Werk gefunden haben, wie auf</a:t>
            </a:r>
          </a:p>
          <a:p>
            <a:r>
              <a:rPr lang="de-CH" sz="1200" kern="1200" dirty="0">
                <a:solidFill>
                  <a:schemeClr val="tx1"/>
                </a:solidFill>
                <a:effectLst/>
                <a:latin typeface="+mn-lt"/>
                <a:ea typeface="+mn-ea"/>
                <a:cs typeface="+mn-cs"/>
              </a:rPr>
              <a:t>ebenfalls produktive </a:t>
            </a:r>
            <a:r>
              <a:rPr lang="de-CH" sz="1200" kern="1200" dirty="0" err="1">
                <a:solidFill>
                  <a:schemeClr val="tx1"/>
                </a:solidFill>
                <a:effectLst/>
                <a:latin typeface="+mn-lt"/>
                <a:ea typeface="+mn-ea"/>
                <a:cs typeface="+mn-cs"/>
              </a:rPr>
              <a:t>Lektüren</a:t>
            </a:r>
            <a:r>
              <a:rPr lang="de-CH" sz="1200" kern="1200" dirty="0">
                <a:solidFill>
                  <a:schemeClr val="tx1"/>
                </a:solidFill>
                <a:effectLst/>
                <a:latin typeface="+mn-lt"/>
                <a:ea typeface="+mn-ea"/>
                <a:cs typeface="+mn-cs"/>
              </a:rPr>
              <a:t> seiner Texte durch andere Autoren. In diesem</a:t>
            </a:r>
          </a:p>
          <a:p>
            <a:r>
              <a:rPr lang="de-CH" sz="1200" kern="1200" dirty="0">
                <a:solidFill>
                  <a:schemeClr val="tx1"/>
                </a:solidFill>
                <a:effectLst/>
                <a:latin typeface="+mn-lt"/>
                <a:ea typeface="+mn-ea"/>
                <a:cs typeface="+mn-cs"/>
              </a:rPr>
              <a:t>intertextuellen Sinn vor allem soll hier die Formel &gt;Kafka und die</a:t>
            </a:r>
          </a:p>
          <a:p>
            <a:r>
              <a:rPr lang="de-CH" sz="1200" kern="1200" dirty="0">
                <a:solidFill>
                  <a:schemeClr val="tx1"/>
                </a:solidFill>
                <a:effectLst/>
                <a:latin typeface="+mn-lt"/>
                <a:ea typeface="+mn-ea"/>
                <a:cs typeface="+mn-cs"/>
              </a:rPr>
              <a:t>Weltliteratur verstanden werden. (Lamping, 2006, S.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Kafka als Subjekt produktiver </a:t>
            </a:r>
            <a:r>
              <a:rPr lang="de-CH" sz="1200" kern="1200" dirty="0" err="1">
                <a:solidFill>
                  <a:schemeClr val="tx1"/>
                </a:solidFill>
                <a:effectLst/>
                <a:latin typeface="+mn-lt"/>
                <a:ea typeface="+mn-ea"/>
                <a:cs typeface="+mn-cs"/>
              </a:rPr>
              <a:t>Lektüren</a:t>
            </a:r>
            <a:endParaRPr lang="de-CH"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 kein großer Leser - nicht in dem Sinn zumindest, wie es etwa Thomas Mann, T. S. Eliot, Vladimir Nabokov oder Jorge Luis Borges waren.!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kern="1200" dirty="0">
                <a:solidFill>
                  <a:schemeClr val="tx1"/>
                </a:solidFill>
                <a:effectLst/>
                <a:latin typeface="+mn-lt"/>
                <a:ea typeface="+mn-ea"/>
                <a:cs typeface="+mn-cs"/>
              </a:rPr>
              <a:t>300 Bücher und Zeitschriften in Bibliothek; plus Erwähnungen in Tagebüchern und Briefen </a:t>
            </a:r>
            <a:r>
              <a:rPr lang="de-CH" sz="1200" kern="1200" dirty="0">
                <a:solidFill>
                  <a:schemeClr val="tx1"/>
                </a:solidFill>
                <a:effectLst/>
                <a:latin typeface="+mn-lt"/>
                <a:ea typeface="+mn-ea"/>
                <a:cs typeface="+mn-cs"/>
                <a:sym typeface="Wingdings" pitchFamily="2" charset="2"/>
              </a:rPr>
              <a:t> insg. Ca. 600 Titel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kern="1200" dirty="0">
              <a:solidFill>
                <a:schemeClr val="tx1"/>
              </a:solidFill>
              <a:effectLst/>
              <a:latin typeface="+mn-lt"/>
              <a:ea typeface="+mn-ea"/>
              <a:cs typeface="+mn-cs"/>
              <a:sym typeface="Wingdings" pitchFamily="2" charset="2"/>
            </a:endParaRPr>
          </a:p>
          <a:p>
            <a:r>
              <a:rPr lang="de-CH" sz="1200" kern="1200" dirty="0">
                <a:solidFill>
                  <a:schemeClr val="tx1"/>
                </a:solidFill>
                <a:effectLst/>
                <a:latin typeface="+mn-lt"/>
                <a:ea typeface="+mn-ea"/>
                <a:cs typeface="+mn-cs"/>
                <a:sym typeface="Wingdings" pitchFamily="2" charset="2"/>
              </a:rPr>
              <a:t>(</a:t>
            </a:r>
            <a:r>
              <a:rPr lang="de-CH" sz="1200" kern="1200" dirty="0">
                <a:solidFill>
                  <a:schemeClr val="tx1"/>
                </a:solidFill>
                <a:effectLst/>
                <a:latin typeface="+mn-lt"/>
                <a:ea typeface="+mn-ea"/>
                <a:cs typeface="+mn-cs"/>
              </a:rPr>
              <a:t>Das ist nicht viel - bedenkt man etwa, dass schon Petrarca eine größere Bibliothek besaß oder dass ein Zeitgenosse Kafkas, sein</a:t>
            </a:r>
          </a:p>
          <a:p>
            <a:r>
              <a:rPr lang="de-CH" sz="1200" kern="1200" dirty="0">
                <a:solidFill>
                  <a:schemeClr val="tx1"/>
                </a:solidFill>
                <a:effectLst/>
                <a:latin typeface="+mn-lt"/>
                <a:ea typeface="+mn-ea"/>
                <a:cs typeface="+mn-cs"/>
              </a:rPr>
              <a:t>Leser Walter Benjamin, 1933 mit mehr als 2 000 </a:t>
            </a:r>
            <a:r>
              <a:rPr lang="de-CH" sz="1200" kern="1200" dirty="0" err="1">
                <a:solidFill>
                  <a:schemeClr val="tx1"/>
                </a:solidFill>
                <a:effectLst/>
                <a:latin typeface="+mn-lt"/>
                <a:ea typeface="+mn-ea"/>
                <a:cs typeface="+mn-cs"/>
              </a:rPr>
              <a:t>Büchern</a:t>
            </a:r>
            <a:r>
              <a:rPr lang="de-CH" sz="1200" kern="1200" dirty="0">
                <a:solidFill>
                  <a:schemeClr val="tx1"/>
                </a:solidFill>
                <a:effectLst/>
                <a:latin typeface="+mn-lt"/>
                <a:ea typeface="+mn-ea"/>
                <a:cs typeface="+mn-cs"/>
              </a:rPr>
              <a:t> ins Exil gegangen</a:t>
            </a:r>
          </a:p>
          <a:p>
            <a:r>
              <a:rPr lang="de-CH" sz="1200" kern="1200" dirty="0">
                <a:solidFill>
                  <a:schemeClr val="tx1"/>
                </a:solidFill>
                <a:effectLst/>
                <a:latin typeface="+mn-lt"/>
                <a:ea typeface="+mn-ea"/>
                <a:cs typeface="+mn-cs"/>
              </a:rPr>
              <a:t>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reuse: </a:t>
            </a:r>
            <a:r>
              <a:rPr lang="en-US" dirty="0" err="1"/>
              <a:t>TRACEr</a:t>
            </a:r>
            <a:r>
              <a:rPr lang="en-US" dirty="0"/>
              <a:t> (</a:t>
            </a:r>
            <a:r>
              <a:rPr lang="en-US" dirty="0" err="1"/>
              <a:t>Bühler</a:t>
            </a:r>
            <a:r>
              <a:rPr lang="en-US" dirty="0"/>
              <a:t> et al.) Manuel </a:t>
            </a:r>
            <a:r>
              <a:rPr lang="en-US" dirty="0" err="1"/>
              <a:t>Burghart</a:t>
            </a:r>
            <a:r>
              <a:rPr lang="en-US" dirty="0"/>
              <a:t>! (</a:t>
            </a:r>
            <a:r>
              <a:rPr lang="en-US" dirty="0" err="1"/>
              <a:t>siehe</a:t>
            </a:r>
            <a:r>
              <a:rPr lang="en-US" dirty="0"/>
              <a:t> </a:t>
            </a:r>
            <a:r>
              <a:rPr lang="en-US" dirty="0" err="1"/>
              <a:t>Kolloquium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effectLst/>
              </a:rPr>
              <a:t>Nagel, B. (1983). </a:t>
            </a:r>
            <a:r>
              <a:rPr lang="de-CH" i="1" dirty="0">
                <a:effectLst/>
              </a:rPr>
              <a:t>Kafka und die Weltliteratur: Zusammenhänge und Wechselwirkungen</a:t>
            </a:r>
            <a:r>
              <a:rPr lang="de-CH" dirty="0">
                <a:effectLst/>
              </a:rPr>
              <a:t>. München: Winkler Verlag.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11</a:t>
            </a:fld>
            <a:endParaRPr lang="de-DE"/>
          </a:p>
        </p:txBody>
      </p:sp>
    </p:spTree>
    <p:extLst>
      <p:ext uri="{BB962C8B-B14F-4D97-AF65-F5344CB8AC3E}">
        <p14:creationId xmlns:p14="http://schemas.microsoft.com/office/powerpoint/2010/main" val="1806964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Engel &amp; Lamping, 2006</a:t>
            </a:r>
          </a:p>
          <a:p>
            <a:r>
              <a:rPr lang="de-CH" sz="1200" kern="1200" dirty="0">
                <a:solidFill>
                  <a:schemeClr val="tx1"/>
                </a:solidFill>
                <a:effectLst/>
                <a:latin typeface="+mn-lt"/>
                <a:ea typeface="+mn-ea"/>
                <a:cs typeface="+mn-cs"/>
              </a:rPr>
              <a:t>Untersuchungen zu Kafkas Rezeption der Bibel,</a:t>
            </a:r>
          </a:p>
          <a:p>
            <a:r>
              <a:rPr lang="de-CH" sz="1200" kern="1200" dirty="0">
                <a:solidFill>
                  <a:schemeClr val="tx1"/>
                </a:solidFill>
                <a:effectLst/>
                <a:latin typeface="+mn-lt"/>
                <a:ea typeface="+mn-ea"/>
                <a:cs typeface="+mn-cs"/>
              </a:rPr>
              <a:t>Goethes, Kleists, Kierkegaards, Stifters, Flauberts, des jiddischen Theaters und der skandinavischen Literatur;</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Born: »Goethes, Kleists, Grillparzers und </a:t>
            </a:r>
            <a:r>
              <a:rPr lang="de-CH" sz="1200" b="1" kern="1200" dirty="0">
                <a:solidFill>
                  <a:schemeClr val="tx1"/>
                </a:solidFill>
                <a:effectLst/>
                <a:latin typeface="+mn-lt"/>
                <a:ea typeface="+mn-ea"/>
                <a:cs typeface="+mn-cs"/>
              </a:rPr>
              <a:t>Stifters«, schließlich auch Hebels </a:t>
            </a:r>
            <a:r>
              <a:rPr lang="de-CH" sz="1200" b="0" kern="1200" dirty="0">
                <a:solidFill>
                  <a:schemeClr val="tx1"/>
                </a:solidFill>
                <a:effectLst/>
                <a:latin typeface="+mn-lt"/>
                <a:ea typeface="+mn-ea"/>
                <a:cs typeface="+mn-cs"/>
              </a:rPr>
              <a:t>(Brod in Autobiographie: Goethe, Flaubert und Mörike ausdrücklich Stifter als »Lehrmeister« hervorgehoben</a:t>
            </a:r>
          </a:p>
          <a:p>
            <a:r>
              <a:rPr lang="de-CH" sz="1200" b="1" kern="1200" dirty="0">
                <a:solidFill>
                  <a:schemeClr val="tx1"/>
                </a:solidFill>
                <a:effectLst/>
                <a:latin typeface="+mn-lt"/>
                <a:ea typeface="+mn-ea"/>
                <a:cs typeface="+mn-cs"/>
              </a:rPr>
              <a:t> Stifter: </a:t>
            </a:r>
            <a:r>
              <a:rPr lang="de-CH" sz="1200" kern="1200" dirty="0">
                <a:solidFill>
                  <a:schemeClr val="tx1"/>
                </a:solidFill>
                <a:effectLst/>
                <a:latin typeface="+mn-lt"/>
                <a:ea typeface="+mn-ea"/>
                <a:cs typeface="+mn-cs"/>
              </a:rPr>
              <a:t>Nachsommer bewundert, ferner die späte Erzählung </a:t>
            </a:r>
            <a:r>
              <a:rPr lang="de-CH" sz="1200" kern="1200" dirty="0" err="1">
                <a:solidFill>
                  <a:schemeClr val="tx1"/>
                </a:solidFill>
                <a:effectLst/>
                <a:latin typeface="+mn-lt"/>
                <a:ea typeface="+mn-ea"/>
                <a:cs typeface="+mn-cs"/>
              </a:rPr>
              <a:t>Nachkommenschaften</a:t>
            </a:r>
            <a:r>
              <a:rPr lang="de-CH" sz="1200" kern="1200" dirty="0">
                <a:solidFill>
                  <a:schemeClr val="tx1"/>
                </a:solidFill>
                <a:effectLst/>
                <a:latin typeface="+mn-lt"/>
                <a:ea typeface="+mn-ea"/>
                <a:cs typeface="+mn-cs"/>
              </a:rPr>
              <a:t> geschätzt und außerdem die beiden ersten Bände der Studien im </a:t>
            </a:r>
            <a:r>
              <a:rPr lang="de-CH" sz="1200" kern="1200" dirty="0" err="1">
                <a:solidFill>
                  <a:schemeClr val="tx1"/>
                </a:solidFill>
                <a:effectLst/>
                <a:latin typeface="+mn-lt"/>
                <a:ea typeface="+mn-ea"/>
                <a:cs typeface="+mn-cs"/>
              </a:rPr>
              <a:t>Bücherschrank</a:t>
            </a:r>
            <a:r>
              <a:rPr lang="de-CH" sz="1200" kern="1200" dirty="0">
                <a:solidFill>
                  <a:schemeClr val="tx1"/>
                </a:solidFill>
                <a:effectLst/>
                <a:latin typeface="+mn-lt"/>
                <a:ea typeface="+mn-ea"/>
                <a:cs typeface="+mn-cs"/>
              </a:rPr>
              <a:t> gehabt, also Erzählungen, die Stifter nach stilistischer Überarbeitung der </a:t>
            </a:r>
            <a:r>
              <a:rPr lang="de-CH" sz="1200" kern="1200" dirty="0" err="1">
                <a:solidFill>
                  <a:schemeClr val="tx1"/>
                </a:solidFill>
                <a:effectLst/>
                <a:latin typeface="+mn-lt"/>
                <a:ea typeface="+mn-ea"/>
                <a:cs typeface="+mn-cs"/>
              </a:rPr>
              <a:t>ursprünglichen</a:t>
            </a:r>
            <a:r>
              <a:rPr lang="de-CH" sz="1200" kern="1200" dirty="0">
                <a:solidFill>
                  <a:schemeClr val="tx1"/>
                </a:solidFill>
                <a:effectLst/>
                <a:latin typeface="+mn-lt"/>
                <a:ea typeface="+mn-ea"/>
                <a:cs typeface="+mn-cs"/>
              </a:rPr>
              <a:t> Fassung unter diesem auf die Malerästhetik anspielenden Titel gesammelt</a:t>
            </a:r>
          </a:p>
          <a:p>
            <a:r>
              <a:rPr lang="de-CH" sz="1200" kern="1200" dirty="0">
                <a:solidFill>
                  <a:schemeClr val="tx1"/>
                </a:solidFill>
                <a:effectLst/>
                <a:latin typeface="+mn-lt"/>
                <a:ea typeface="+mn-ea"/>
                <a:cs typeface="+mn-cs"/>
              </a:rPr>
              <a:t>hat.</a:t>
            </a:r>
          </a:p>
          <a:p>
            <a:endParaRPr lang="de-CH" sz="1200" b="1"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Kafka war jedoch ebenso ein Leser der insbesondere europäischen</a:t>
            </a:r>
          </a:p>
          <a:p>
            <a:r>
              <a:rPr lang="de-CH" sz="1200" kern="1200" dirty="0">
                <a:solidFill>
                  <a:schemeClr val="tx1"/>
                </a:solidFill>
                <a:effectLst/>
                <a:latin typeface="+mn-lt"/>
                <a:ea typeface="+mn-ea"/>
                <a:cs typeface="+mn-cs"/>
              </a:rPr>
              <a:t>Weltliteratur. Es gibt zumindest genauso viele nicht-deutsche wie</a:t>
            </a:r>
          </a:p>
          <a:p>
            <a:r>
              <a:rPr lang="de-CH" sz="1200" kern="1200" dirty="0">
                <a:solidFill>
                  <a:schemeClr val="tx1"/>
                </a:solidFill>
                <a:effectLst/>
                <a:latin typeface="+mn-lt"/>
                <a:ea typeface="+mn-ea"/>
                <a:cs typeface="+mn-cs"/>
              </a:rPr>
              <a:t>deutsche Autoren, die er eingehend studiert und rezipiert hat. </a:t>
            </a:r>
          </a:p>
          <a:p>
            <a:endParaRPr lang="de-CH" sz="1200" kern="1200" dirty="0">
              <a:solidFill>
                <a:schemeClr val="tx1"/>
              </a:solidFill>
              <a:effectLst/>
              <a:latin typeface="+mn-lt"/>
              <a:ea typeface="+mn-ea"/>
              <a:cs typeface="+mn-cs"/>
            </a:endParaRPr>
          </a:p>
          <a:p>
            <a:r>
              <a:rPr lang="de-CH" sz="1200" b="1" kern="1200" dirty="0">
                <a:solidFill>
                  <a:schemeClr val="tx1"/>
                </a:solidFill>
                <a:effectLst/>
                <a:latin typeface="+mn-lt"/>
                <a:ea typeface="+mn-ea"/>
                <a:cs typeface="+mn-cs"/>
              </a:rPr>
              <a:t>Hamsun, Strindberg, Flaubert, Dickens, Dostojewski und Tolstoi: </a:t>
            </a:r>
          </a:p>
          <a:p>
            <a:r>
              <a:rPr lang="de-CH" sz="1200" kern="1200" dirty="0">
                <a:solidFill>
                  <a:schemeClr val="tx1"/>
                </a:solidFill>
                <a:effectLst/>
                <a:latin typeface="+mn-lt"/>
                <a:ea typeface="+mn-ea"/>
                <a:cs typeface="+mn-cs"/>
              </a:rPr>
              <a:t>Skandinavier, Franzosen, Engländer und Russen also. Bekannt</a:t>
            </a:r>
          </a:p>
          <a:p>
            <a:r>
              <a:rPr lang="de-CH" sz="1200" kern="1200" dirty="0">
                <a:solidFill>
                  <a:schemeClr val="tx1"/>
                </a:solidFill>
                <a:effectLst/>
                <a:latin typeface="+mn-lt"/>
                <a:ea typeface="+mn-ea"/>
                <a:cs typeface="+mn-cs"/>
              </a:rPr>
              <a:t>sind auch seine Beschäftigung mit dem jiddischen Theater und sein Interesse</a:t>
            </a:r>
          </a:p>
          <a:p>
            <a:r>
              <a:rPr lang="de-CH" sz="1200" kern="1200" dirty="0">
                <a:solidFill>
                  <a:schemeClr val="tx1"/>
                </a:solidFill>
                <a:effectLst/>
                <a:latin typeface="+mn-lt"/>
                <a:ea typeface="+mn-ea"/>
                <a:cs typeface="+mn-cs"/>
              </a:rPr>
              <a:t>an der tschechischen Literatur seiner Zeit.</a:t>
            </a:r>
          </a:p>
          <a:p>
            <a:endParaRPr lang="de-CH" sz="1200" kern="1200" dirty="0">
              <a:solidFill>
                <a:schemeClr val="tx1"/>
              </a:solidFill>
              <a:effectLst/>
              <a:latin typeface="+mn-lt"/>
              <a:ea typeface="+mn-ea"/>
              <a:cs typeface="+mn-cs"/>
            </a:endParaRPr>
          </a:p>
          <a:p>
            <a:r>
              <a:rPr lang="de-CH" sz="1200" kern="1200" dirty="0">
                <a:solidFill>
                  <a:schemeClr val="tx1"/>
                </a:solidFill>
                <a:effectLst/>
                <a:latin typeface="+mn-lt"/>
                <a:ea typeface="+mn-ea"/>
                <a:cs typeface="+mn-cs"/>
              </a:rPr>
              <a:t>Insgesamt ist dieser Band vor allem als Anregung gedacht: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eine weitere</a:t>
            </a:r>
          </a:p>
          <a:p>
            <a:r>
              <a:rPr lang="de-CH" sz="1200" kern="1200" dirty="0">
                <a:solidFill>
                  <a:schemeClr val="tx1"/>
                </a:solidFill>
                <a:effectLst/>
                <a:latin typeface="+mn-lt"/>
                <a:ea typeface="+mn-ea"/>
                <a:cs typeface="+mn-cs"/>
              </a:rPr>
              <a:t>komparatistische Erforschung </a:t>
            </a:r>
            <a:r>
              <a:rPr lang="de-CH" sz="1200" b="1" kern="1200" dirty="0">
                <a:solidFill>
                  <a:schemeClr val="tx1"/>
                </a:solidFill>
                <a:effectLst/>
                <a:latin typeface="+mn-lt"/>
                <a:ea typeface="+mn-ea"/>
                <a:cs typeface="+mn-cs"/>
              </a:rPr>
              <a:t>Kafkas im Horizont zumal - aber nicht ausschließlich - der &gt;westlichen&lt;, der europäischen und amerikanischen</a:t>
            </a:r>
          </a:p>
          <a:p>
            <a:r>
              <a:rPr lang="de-CH" sz="1200" b="1" kern="1200" dirty="0">
                <a:solidFill>
                  <a:schemeClr val="tx1"/>
                </a:solidFill>
                <a:effectLst/>
                <a:latin typeface="+mn-lt"/>
                <a:ea typeface="+mn-ea"/>
                <a:cs typeface="+mn-cs"/>
              </a:rPr>
              <a:t>Literatur.</a:t>
            </a:r>
          </a:p>
          <a:p>
            <a:endParaRPr lang="de-CH" sz="1200" kern="1200" dirty="0">
              <a:solidFill>
                <a:schemeClr val="tx1"/>
              </a:solidFill>
              <a:effectLst/>
              <a:latin typeface="+mn-lt"/>
              <a:ea typeface="+mn-ea"/>
              <a:cs typeface="+mn-cs"/>
            </a:endParaRPr>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12</a:t>
            </a:fld>
            <a:endParaRPr lang="de-DE"/>
          </a:p>
        </p:txBody>
      </p:sp>
    </p:spTree>
    <p:extLst>
      <p:ext uri="{BB962C8B-B14F-4D97-AF65-F5344CB8AC3E}">
        <p14:creationId xmlns:p14="http://schemas.microsoft.com/office/powerpoint/2010/main" val="244706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658F0-7791-43C8-B458-13349C27AC08}" type="slidenum">
              <a:rPr lang="de-DE" smtClean="0"/>
              <a:t>14</a:t>
            </a:fld>
            <a:endParaRPr lang="de-DE"/>
          </a:p>
        </p:txBody>
      </p:sp>
    </p:spTree>
    <p:extLst>
      <p:ext uri="{BB962C8B-B14F-4D97-AF65-F5344CB8AC3E}">
        <p14:creationId xmlns:p14="http://schemas.microsoft.com/office/powerpoint/2010/main" val="225629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Method</a:t>
            </a:r>
            <a:r>
              <a:rPr lang="de-DE" dirty="0"/>
              <a:t> I: </a:t>
            </a:r>
            <a:r>
              <a:rPr lang="de-DE" dirty="0" err="1"/>
              <a:t>Stylometry</a:t>
            </a:r>
            <a:r>
              <a:rPr lang="de-DE" dirty="0"/>
              <a:t> plus SNA (Eder, 2017 „</a:t>
            </a:r>
            <a:r>
              <a:rPr lang="de-CH" dirty="0"/>
              <a:t>Consensus Network»)</a:t>
            </a:r>
            <a:endParaRPr lang="de-DE" dirty="0"/>
          </a:p>
          <a:p>
            <a:pPr lvl="1"/>
            <a:r>
              <a:rPr lang="de-DE" dirty="0"/>
              <a:t>Word </a:t>
            </a:r>
            <a:r>
              <a:rPr lang="de-DE" dirty="0" err="1"/>
              <a:t>vectors</a:t>
            </a:r>
            <a:r>
              <a:rPr lang="de-DE" dirty="0"/>
              <a:t>: MFW (100-1000) </a:t>
            </a:r>
          </a:p>
          <a:p>
            <a:pPr lvl="1"/>
            <a:r>
              <a:rPr lang="de-DE" dirty="0" err="1"/>
              <a:t>Weighing</a:t>
            </a:r>
            <a:r>
              <a:rPr lang="de-DE" dirty="0"/>
              <a:t> </a:t>
            </a:r>
            <a:r>
              <a:rPr lang="de-DE" dirty="0" err="1"/>
              <a:t>of</a:t>
            </a:r>
            <a:r>
              <a:rPr lang="de-DE" dirty="0"/>
              <a:t> </a:t>
            </a:r>
            <a:r>
              <a:rPr lang="de-DE" dirty="0" err="1"/>
              <a:t>edges</a:t>
            </a:r>
            <a:r>
              <a:rPr lang="de-DE" dirty="0"/>
              <a:t> (</a:t>
            </a:r>
          </a:p>
          <a:p>
            <a:pPr lvl="1"/>
            <a:endParaRPr lang="de-DE" dirty="0"/>
          </a:p>
          <a:p>
            <a:r>
              <a:rPr lang="de-CH" sz="1200" kern="1200" dirty="0">
                <a:solidFill>
                  <a:schemeClr val="tx1"/>
                </a:solidFill>
                <a:effectLst/>
                <a:latin typeface="+mn-lt"/>
                <a:ea typeface="+mn-ea"/>
                <a:cs typeface="+mn-cs"/>
              </a:rPr>
              <a:t>B </a:t>
            </a:r>
            <a:r>
              <a:rPr lang="de-CH" sz="1200" kern="1200" dirty="0" err="1">
                <a:solidFill>
                  <a:schemeClr val="tx1"/>
                </a:solidFill>
                <a:effectLst/>
                <a:latin typeface="+mn-lt"/>
                <a:ea typeface="+mn-ea"/>
                <a:cs typeface="+mn-cs"/>
              </a:rPr>
              <a:t>urrows</a:t>
            </a:r>
            <a:r>
              <a:rPr lang="de-CH" sz="1200" kern="1200" dirty="0">
                <a:solidFill>
                  <a:schemeClr val="tx1"/>
                </a:solidFill>
                <a:effectLst/>
                <a:latin typeface="+mn-lt"/>
                <a:ea typeface="+mn-ea"/>
                <a:cs typeface="+mn-cs"/>
              </a:rPr>
              <a:t> Delta ist somit also ein Maß, das </a:t>
            </a:r>
            <a:r>
              <a:rPr lang="de-CH" sz="1200" kern="1200" dirty="0" err="1">
                <a:solidFill>
                  <a:schemeClr val="tx1"/>
                </a:solidFill>
                <a:effectLst/>
                <a:latin typeface="+mn-lt"/>
                <a:ea typeface="+mn-ea"/>
                <a:cs typeface="+mn-cs"/>
              </a:rPr>
              <a:t>ausdrückt</a:t>
            </a:r>
            <a:r>
              <a:rPr lang="de-CH" sz="1200" kern="1200" dirty="0">
                <a:solidFill>
                  <a:schemeClr val="tx1"/>
                </a:solidFill>
                <a:effectLst/>
                <a:latin typeface="+mn-lt"/>
                <a:ea typeface="+mn-ea"/>
                <a:cs typeface="+mn-cs"/>
              </a:rPr>
              <a:t> wie sehr sich die standardisierten, relativen Wortfrequenzen zweier</a:t>
            </a:r>
          </a:p>
          <a:p>
            <a:r>
              <a:rPr lang="de-CH" sz="1200" kern="1200" dirty="0">
                <a:solidFill>
                  <a:schemeClr val="tx1"/>
                </a:solidFill>
                <a:effectLst/>
                <a:latin typeface="+mn-lt"/>
                <a:ea typeface="+mn-ea"/>
                <a:cs typeface="+mn-cs"/>
              </a:rPr>
              <a:t>Texte voneinander unterscheiden.</a:t>
            </a:r>
          </a:p>
          <a:p>
            <a:r>
              <a:rPr lang="de-CH" sz="1200" kern="1200" dirty="0">
                <a:solidFill>
                  <a:schemeClr val="tx1"/>
                </a:solidFill>
                <a:effectLst/>
                <a:latin typeface="+mn-lt"/>
                <a:ea typeface="+mn-ea"/>
                <a:cs typeface="+mn-cs"/>
              </a:rPr>
              <a:t>Empirische Tests</a:t>
            </a:r>
          </a:p>
          <a:p>
            <a:r>
              <a:rPr lang="de-CH" sz="1200" kern="1200" dirty="0">
                <a:solidFill>
                  <a:schemeClr val="tx1"/>
                </a:solidFill>
                <a:effectLst/>
                <a:latin typeface="+mn-lt"/>
                <a:ea typeface="+mn-ea"/>
                <a:cs typeface="+mn-cs"/>
              </a:rPr>
              <a:t>konnten zeigen, dass C </a:t>
            </a:r>
            <a:r>
              <a:rPr lang="de-CH" sz="1200" kern="1200" dirty="0" err="1">
                <a:solidFill>
                  <a:schemeClr val="tx1"/>
                </a:solidFill>
                <a:effectLst/>
                <a:latin typeface="+mn-lt"/>
                <a:ea typeface="+mn-ea"/>
                <a:cs typeface="+mn-cs"/>
              </a:rPr>
              <a:t>osinus</a:t>
            </a:r>
            <a:r>
              <a:rPr lang="de-CH" sz="1200" kern="1200" dirty="0">
                <a:solidFill>
                  <a:schemeClr val="tx1"/>
                </a:solidFill>
                <a:effectLst/>
                <a:latin typeface="+mn-lt"/>
                <a:ea typeface="+mn-ea"/>
                <a:cs typeface="+mn-cs"/>
              </a:rPr>
              <a:t> Delta </a:t>
            </a:r>
            <a:r>
              <a:rPr lang="de-CH" sz="1200" kern="1200" dirty="0" err="1">
                <a:solidFill>
                  <a:schemeClr val="tx1"/>
                </a:solidFill>
                <a:effectLst/>
                <a:latin typeface="+mn-lt"/>
                <a:ea typeface="+mn-ea"/>
                <a:cs typeface="+mn-cs"/>
              </a:rPr>
              <a:t>für</a:t>
            </a:r>
            <a:r>
              <a:rPr lang="de-CH" sz="1200" kern="1200" dirty="0">
                <a:solidFill>
                  <a:schemeClr val="tx1"/>
                </a:solidFill>
                <a:effectLst/>
                <a:latin typeface="+mn-lt"/>
                <a:ea typeface="+mn-ea"/>
                <a:cs typeface="+mn-cs"/>
              </a:rPr>
              <a:t> die </a:t>
            </a:r>
            <a:r>
              <a:rPr lang="de-CH" sz="1200" kern="1200" dirty="0" err="1">
                <a:solidFill>
                  <a:schemeClr val="tx1"/>
                </a:solidFill>
                <a:effectLst/>
                <a:latin typeface="+mn-lt"/>
                <a:ea typeface="+mn-ea"/>
                <a:cs typeface="+mn-cs"/>
              </a:rPr>
              <a:t>Autorenschaftszuschreibung</a:t>
            </a:r>
            <a:r>
              <a:rPr lang="de-CH" sz="1200" kern="1200" dirty="0">
                <a:solidFill>
                  <a:schemeClr val="tx1"/>
                </a:solidFill>
                <a:effectLst/>
                <a:latin typeface="+mn-lt"/>
                <a:ea typeface="+mn-ea"/>
                <a:cs typeface="+mn-cs"/>
              </a:rPr>
              <a:t> tatsächlich</a:t>
            </a:r>
          </a:p>
          <a:p>
            <a:r>
              <a:rPr lang="de-CH" sz="1200" kern="1200" dirty="0">
                <a:solidFill>
                  <a:schemeClr val="tx1"/>
                </a:solidFill>
                <a:effectLst/>
                <a:latin typeface="+mn-lt"/>
                <a:ea typeface="+mn-ea"/>
                <a:cs typeface="+mn-cs"/>
              </a:rPr>
              <a:t>wesentlich bessere Ergebnisse ermöglicht als andere Varianten, und auch bei der</a:t>
            </a:r>
          </a:p>
          <a:p>
            <a:r>
              <a:rPr lang="de-CH" sz="1200" kern="1200" dirty="0">
                <a:solidFill>
                  <a:schemeClr val="tx1"/>
                </a:solidFill>
                <a:effectLst/>
                <a:latin typeface="+mn-lt"/>
                <a:ea typeface="+mn-ea"/>
                <a:cs typeface="+mn-cs"/>
              </a:rPr>
              <a:t>Verwendung von mehr als 2000 Wörtern als f </a:t>
            </a:r>
            <a:r>
              <a:rPr lang="de-CH" sz="1200" kern="1200" dirty="0" err="1">
                <a:solidFill>
                  <a:schemeClr val="tx1"/>
                </a:solidFill>
                <a:effectLst/>
                <a:latin typeface="+mn-lt"/>
                <a:ea typeface="+mn-ea"/>
                <a:cs typeface="+mn-cs"/>
              </a:rPr>
              <a:t>eatures</a:t>
            </a:r>
            <a:r>
              <a:rPr lang="de-CH" sz="1200" kern="1200" dirty="0">
                <a:solidFill>
                  <a:schemeClr val="tx1"/>
                </a:solidFill>
                <a:effectLst/>
                <a:latin typeface="+mn-lt"/>
                <a:ea typeface="+mn-ea"/>
                <a:cs typeface="+mn-cs"/>
              </a:rPr>
              <a:t> immer noch verlässlich ist, während</a:t>
            </a:r>
          </a:p>
          <a:p>
            <a:r>
              <a:rPr lang="de-CH" sz="1200" kern="1200" dirty="0">
                <a:solidFill>
                  <a:schemeClr val="tx1"/>
                </a:solidFill>
                <a:effectLst/>
                <a:latin typeface="+mn-lt"/>
                <a:ea typeface="+mn-ea"/>
                <a:cs typeface="+mn-cs"/>
              </a:rPr>
              <a:t>die Performanz andere Maße in diesem Bereich beginnt wieder abzunehmen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a:t>
            </a:r>
          </a:p>
          <a:p>
            <a:r>
              <a:rPr lang="de-CH" sz="1200" kern="1200" dirty="0">
                <a:solidFill>
                  <a:schemeClr val="tx1"/>
                </a:solidFill>
                <a:effectLst/>
                <a:latin typeface="+mn-lt"/>
                <a:ea typeface="+mn-ea"/>
                <a:cs typeface="+mn-cs"/>
              </a:rPr>
              <a:t>2015). Ein wesentlicher Grund </a:t>
            </a:r>
            <a:r>
              <a:rPr lang="de-CH" sz="1200" kern="1200" dirty="0" err="1">
                <a:solidFill>
                  <a:schemeClr val="tx1"/>
                </a:solidFill>
                <a:effectLst/>
                <a:latin typeface="+mn-lt"/>
                <a:ea typeface="+mn-ea"/>
                <a:cs typeface="+mn-cs"/>
              </a:rPr>
              <a:t>dafür</a:t>
            </a:r>
            <a:r>
              <a:rPr lang="de-CH" sz="1200" kern="1200" dirty="0">
                <a:solidFill>
                  <a:schemeClr val="tx1"/>
                </a:solidFill>
                <a:effectLst/>
                <a:latin typeface="+mn-lt"/>
                <a:ea typeface="+mn-ea"/>
                <a:cs typeface="+mn-cs"/>
              </a:rPr>
              <a:t> liegt vermutlich darin, dass in diesem Bereich der</a:t>
            </a:r>
          </a:p>
          <a:p>
            <a:r>
              <a:rPr lang="de-CH" sz="1200" kern="1200" dirty="0">
                <a:solidFill>
                  <a:schemeClr val="tx1"/>
                </a:solidFill>
                <a:effectLst/>
                <a:latin typeface="+mn-lt"/>
                <a:ea typeface="+mn-ea"/>
                <a:cs typeface="+mn-cs"/>
              </a:rPr>
              <a:t>Wortliste zunehmend Worte auftreten, die nur in einzelnen Texten in hoher Frequenz</a:t>
            </a:r>
          </a:p>
          <a:p>
            <a:r>
              <a:rPr lang="de-CH" sz="1200" kern="1200" dirty="0">
                <a:solidFill>
                  <a:schemeClr val="tx1"/>
                </a:solidFill>
                <a:effectLst/>
                <a:latin typeface="+mn-lt"/>
                <a:ea typeface="+mn-ea"/>
                <a:cs typeface="+mn-cs"/>
              </a:rPr>
              <a:t>vorkommen. Solche einzelnen Worte können die Abstände zwischen Texten, die vom selben Autor stammen, bei anderen Delta-Verfahren sehr groß werden lassen. Sie haben aber einen geringeren Effekt auf die Cosinus-Distanz, die Wirkung der Ausreißer wird hier in ähnlicher Weise gedämpft wie bei einer Vektor-Normalisierung (</a:t>
            </a:r>
            <a:r>
              <a:rPr lang="de-CH" sz="1200" kern="1200" dirty="0" err="1">
                <a:solidFill>
                  <a:schemeClr val="tx1"/>
                </a:solidFill>
                <a:effectLst/>
                <a:latin typeface="+mn-lt"/>
                <a:ea typeface="+mn-ea"/>
                <a:cs typeface="+mn-cs"/>
              </a:rPr>
              <a:t>Jannidis</a:t>
            </a:r>
            <a:r>
              <a:rPr lang="de-CH" sz="1200" kern="1200" dirty="0">
                <a:solidFill>
                  <a:schemeClr val="tx1"/>
                </a:solidFill>
                <a:effectLst/>
                <a:latin typeface="+mn-lt"/>
                <a:ea typeface="+mn-ea"/>
                <a:cs typeface="+mn-cs"/>
              </a:rPr>
              <a:t> et al. 2015).</a:t>
            </a:r>
          </a:p>
          <a:p>
            <a:pPr lvl="1"/>
            <a:endParaRPr lang="de-DE" dirty="0"/>
          </a:p>
          <a:p>
            <a:endParaRPr lang="en-US" dirty="0"/>
          </a:p>
        </p:txBody>
      </p:sp>
      <p:sp>
        <p:nvSpPr>
          <p:cNvPr id="4" name="Foliennummernplatzhalter 3"/>
          <p:cNvSpPr>
            <a:spLocks noGrp="1"/>
          </p:cNvSpPr>
          <p:nvPr>
            <p:ph type="sldNum" sz="quarter" idx="5"/>
          </p:nvPr>
        </p:nvSpPr>
        <p:spPr/>
        <p:txBody>
          <a:bodyPr/>
          <a:lstStyle/>
          <a:p>
            <a:fld id="{245658F0-7791-43C8-B458-13349C27AC08}" type="slidenum">
              <a:rPr lang="de-DE" smtClean="0"/>
              <a:t>15</a:t>
            </a:fld>
            <a:endParaRPr lang="de-DE"/>
          </a:p>
        </p:txBody>
      </p:sp>
    </p:spTree>
    <p:extLst>
      <p:ext uri="{BB962C8B-B14F-4D97-AF65-F5344CB8AC3E}">
        <p14:creationId xmlns:p14="http://schemas.microsoft.com/office/powerpoint/2010/main" val="100785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8E1448-C4DA-4B32-A94B-4765D67894B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3E0BBAED-7A88-4B2D-903E-770B761EF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AA00FF0A-2489-49AF-8FC9-5C66843848A4}"/>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5" name="Fußzeilenplatzhalter 4">
            <a:extLst>
              <a:ext uri="{FF2B5EF4-FFF2-40B4-BE49-F238E27FC236}">
                <a16:creationId xmlns:a16="http://schemas.microsoft.com/office/drawing/2014/main" id="{27A8871D-62E3-4F8E-83FF-5296F979BD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7A87A9-A4F4-46FF-8A4A-728689122E72}"/>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3207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5D0DC-926B-43E1-96C2-24AA4D3C3E0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7059424D-5331-4B9D-A08D-5935ED7AEE39}"/>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D9DDE9E-7A96-42DC-A451-00DD6309F71D}"/>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5" name="Fußzeilenplatzhalter 4">
            <a:extLst>
              <a:ext uri="{FF2B5EF4-FFF2-40B4-BE49-F238E27FC236}">
                <a16:creationId xmlns:a16="http://schemas.microsoft.com/office/drawing/2014/main" id="{7543E2C7-605B-480F-A58E-775D667F27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7EEDCC0-F1A4-4F6F-A9D6-22204587D3DA}"/>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3236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7DD24B-9CBD-40A0-BB66-00DA66C94082}"/>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A1123F30-00A6-4464-89DB-D68FEC62AE60}"/>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99DBAD8-44F3-4767-A978-F74E034292CA}"/>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5" name="Fußzeilenplatzhalter 4">
            <a:extLst>
              <a:ext uri="{FF2B5EF4-FFF2-40B4-BE49-F238E27FC236}">
                <a16:creationId xmlns:a16="http://schemas.microsoft.com/office/drawing/2014/main" id="{7DEB9944-FA4D-44A0-B9DE-70E644D646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C52137-4A0E-4E21-AEA5-7F21B310BA66}"/>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441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2324-3E5F-47F1-B573-62B7DEAFA53F}"/>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ADA5A02C-F0F3-4FED-833A-B3AB0EEE1BCA}"/>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3411676-03FE-474B-8DF4-97A35A28E2E9}"/>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5" name="Fußzeilenplatzhalter 4">
            <a:extLst>
              <a:ext uri="{FF2B5EF4-FFF2-40B4-BE49-F238E27FC236}">
                <a16:creationId xmlns:a16="http://schemas.microsoft.com/office/drawing/2014/main" id="{2FD2025C-7439-4232-B9F3-5556FA2BB96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3A0D9D-C668-47A2-8A99-6E9B1DE871B5}"/>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14978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B68CFD-4530-4101-860D-7C98171DFBEE}"/>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B9816068-B64D-40CA-B573-8F6D26A6F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D89F568F-C0CA-444C-8091-A1C8ECD9FBBB}"/>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5" name="Fußzeilenplatzhalter 4">
            <a:extLst>
              <a:ext uri="{FF2B5EF4-FFF2-40B4-BE49-F238E27FC236}">
                <a16:creationId xmlns:a16="http://schemas.microsoft.com/office/drawing/2014/main" id="{BD623B31-4205-4CF6-BD4A-0C896D6D3F2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8192F12-6824-47D5-95CE-0AFB356F8257}"/>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81454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33099-E9F6-4732-86F0-79F93C9BFEB3}"/>
              </a:ext>
            </a:extLst>
          </p:cNvPr>
          <p:cNvSpPr>
            <a:spLocks noGrp="1"/>
          </p:cNvSpPr>
          <p:nvPr>
            <p:ph type="title"/>
          </p:nvPr>
        </p:nvSpPr>
        <p:spPr>
          <a:xfrm>
            <a:off x="2664069" y="365125"/>
            <a:ext cx="7318132" cy="1325563"/>
          </a:xfrm>
        </p:spPr>
        <p:txBody>
          <a:bodyPr/>
          <a:lstStyle/>
          <a:p>
            <a:r>
              <a:rPr lang="de-DE" dirty="0"/>
              <a:t>Titelmasterformat durch Klicken bearbeiten</a:t>
            </a:r>
          </a:p>
        </p:txBody>
      </p:sp>
      <p:sp>
        <p:nvSpPr>
          <p:cNvPr id="3" name="Inhaltsplatzhalter 2">
            <a:extLst>
              <a:ext uri="{FF2B5EF4-FFF2-40B4-BE49-F238E27FC236}">
                <a16:creationId xmlns:a16="http://schemas.microsoft.com/office/drawing/2014/main" id="{74798B53-5087-43CB-A74E-3875E5C01B52}"/>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D1B9DE-0443-4461-B9F3-7022AFC074CD}"/>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7417E69-DA2F-407B-BCDF-65A508484EE8}"/>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6" name="Fußzeilenplatzhalter 5">
            <a:extLst>
              <a:ext uri="{FF2B5EF4-FFF2-40B4-BE49-F238E27FC236}">
                <a16:creationId xmlns:a16="http://schemas.microsoft.com/office/drawing/2014/main" id="{762BA67E-6FDB-4CD3-8BEC-E67C2111B9B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CEFA74-1BFF-4A12-B388-12C578E7A383}"/>
              </a:ext>
            </a:extLst>
          </p:cNvPr>
          <p:cNvSpPr>
            <a:spLocks noGrp="1"/>
          </p:cNvSpPr>
          <p:nvPr>
            <p:ph type="sldNum" sz="quarter" idx="12"/>
          </p:nvPr>
        </p:nvSpPr>
        <p:spPr/>
        <p:txBody>
          <a:bodyPr/>
          <a:lstStyle/>
          <a:p>
            <a:fld id="{979E20B8-6893-49DF-8FEC-D87E65AC147A}" type="slidenum">
              <a:rPr lang="de-DE" smtClean="0"/>
              <a:t>‹Nr.›</a:t>
            </a:fld>
            <a:endParaRPr lang="de-DE"/>
          </a:p>
        </p:txBody>
      </p:sp>
      <p:pic>
        <p:nvPicPr>
          <p:cNvPr id="8" name="Grafik 7">
            <a:extLst>
              <a:ext uri="{FF2B5EF4-FFF2-40B4-BE49-F238E27FC236}">
                <a16:creationId xmlns:a16="http://schemas.microsoft.com/office/drawing/2014/main" id="{419B2F61-32A7-4475-AB48-511D0F5366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82200" y="235700"/>
            <a:ext cx="1696580" cy="674776"/>
          </a:xfrm>
          <a:prstGeom prst="rect">
            <a:avLst/>
          </a:prstGeom>
        </p:spPr>
      </p:pic>
      <p:pic>
        <p:nvPicPr>
          <p:cNvPr id="9" name="Grafik 8">
            <a:extLst>
              <a:ext uri="{FF2B5EF4-FFF2-40B4-BE49-F238E27FC236}">
                <a16:creationId xmlns:a16="http://schemas.microsoft.com/office/drawing/2014/main" id="{5BA795B1-0AB5-476F-9F67-5EDE6D6AD37E}"/>
              </a:ext>
            </a:extLst>
          </p:cNvPr>
          <p:cNvPicPr>
            <a:picLocks noChangeAspect="1"/>
          </p:cNvPicPr>
          <p:nvPr userDrawn="1"/>
        </p:nvPicPr>
        <p:blipFill>
          <a:blip r:embed="rId3"/>
          <a:stretch>
            <a:fillRect/>
          </a:stretch>
        </p:blipFill>
        <p:spPr>
          <a:xfrm>
            <a:off x="400050" y="235701"/>
            <a:ext cx="2123295" cy="674776"/>
          </a:xfrm>
          <a:prstGeom prst="rect">
            <a:avLst/>
          </a:prstGeom>
        </p:spPr>
      </p:pic>
    </p:spTree>
    <p:extLst>
      <p:ext uri="{BB962C8B-B14F-4D97-AF65-F5344CB8AC3E}">
        <p14:creationId xmlns:p14="http://schemas.microsoft.com/office/powerpoint/2010/main" val="10515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32B1F-14CD-4171-983B-63DC98AC3589}"/>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4617296A-E960-4EE9-8B11-4EE42DC1D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1DE4FA42-55D1-4564-9FC8-EE9076CFBAFC}"/>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4AC8310-C1BA-49B7-B841-362D6F725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DF455CB6-2A4C-4785-BB17-C86DAE75087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8B27581-1B48-471C-8F23-A011558E3A09}"/>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8" name="Fußzeilenplatzhalter 7">
            <a:extLst>
              <a:ext uri="{FF2B5EF4-FFF2-40B4-BE49-F238E27FC236}">
                <a16:creationId xmlns:a16="http://schemas.microsoft.com/office/drawing/2014/main" id="{12CB4024-6BD2-4B69-887F-1801D946B9E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A163A4A-B0F8-44B4-9A80-199F7888A654}"/>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6096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8211B-95A8-481A-94D4-61389A5FB075}"/>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18819551-9B99-45C2-BEA1-785A48FE29AF}"/>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4" name="Fußzeilenplatzhalter 3">
            <a:extLst>
              <a:ext uri="{FF2B5EF4-FFF2-40B4-BE49-F238E27FC236}">
                <a16:creationId xmlns:a16="http://schemas.microsoft.com/office/drawing/2014/main" id="{92259E47-40D3-43F3-AD25-0C809ED3C00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3B6A955-CD74-423E-BD6C-84AB0800EAC8}"/>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290555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25367F-97FE-411D-B57C-107220C6527E}"/>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3" name="Fußzeilenplatzhalter 2">
            <a:extLst>
              <a:ext uri="{FF2B5EF4-FFF2-40B4-BE49-F238E27FC236}">
                <a16:creationId xmlns:a16="http://schemas.microsoft.com/office/drawing/2014/main" id="{A509CEE3-1626-40B6-9AA6-CD1BFD4D6BB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C8B4FE2-9B3C-454E-8DF2-47FA8D324909}"/>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5639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B6C81-11CD-4FB1-BB9C-164620600AEA}"/>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0E782E83-E527-4A01-B7B4-C38E40275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607A30-DFCE-4936-A54D-0421323E4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C849B342-3AA0-48EA-AB28-99F88CEFDBCE}"/>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6" name="Fußzeilenplatzhalter 5">
            <a:extLst>
              <a:ext uri="{FF2B5EF4-FFF2-40B4-BE49-F238E27FC236}">
                <a16:creationId xmlns:a16="http://schemas.microsoft.com/office/drawing/2014/main" id="{4005043C-3B8D-4799-9F0A-1C555F1913D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E7B1F1C-FA13-415E-8D84-190C91B3484E}"/>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166191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84A3E-F560-410C-8E30-1C31871794B0}"/>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74CA900F-4361-4CEC-83BE-6CD227235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D6EC6EA-6655-42F1-8966-E4A80BAA9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F463A603-3686-472B-9D98-28830985AD4B}"/>
              </a:ext>
            </a:extLst>
          </p:cNvPr>
          <p:cNvSpPr>
            <a:spLocks noGrp="1"/>
          </p:cNvSpPr>
          <p:nvPr>
            <p:ph type="dt" sz="half" idx="10"/>
          </p:nvPr>
        </p:nvSpPr>
        <p:spPr/>
        <p:txBody>
          <a:bodyPr/>
          <a:lstStyle/>
          <a:p>
            <a:fld id="{94184835-9F21-4396-A5A1-6824F82714DF}" type="datetimeFigureOut">
              <a:rPr lang="de-DE" smtClean="0"/>
              <a:t>28.10.20</a:t>
            </a:fld>
            <a:endParaRPr lang="de-DE"/>
          </a:p>
        </p:txBody>
      </p:sp>
      <p:sp>
        <p:nvSpPr>
          <p:cNvPr id="6" name="Fußzeilenplatzhalter 5">
            <a:extLst>
              <a:ext uri="{FF2B5EF4-FFF2-40B4-BE49-F238E27FC236}">
                <a16:creationId xmlns:a16="http://schemas.microsoft.com/office/drawing/2014/main" id="{A813C64F-2774-4095-84FF-0938E7D374F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002FC5-8EDE-4583-9037-5BB8AD841ADC}"/>
              </a:ext>
            </a:extLst>
          </p:cNvPr>
          <p:cNvSpPr>
            <a:spLocks noGrp="1"/>
          </p:cNvSpPr>
          <p:nvPr>
            <p:ph type="sldNum" sz="quarter" idx="12"/>
          </p:nvPr>
        </p:nvSpPr>
        <p:spPr/>
        <p:txBody>
          <a:bodyPr/>
          <a:lstStyle/>
          <a:p>
            <a:fld id="{979E20B8-6893-49DF-8FEC-D87E65AC147A}" type="slidenum">
              <a:rPr lang="de-DE" smtClean="0"/>
              <a:t>‹Nr.›</a:t>
            </a:fld>
            <a:endParaRPr lang="de-DE"/>
          </a:p>
        </p:txBody>
      </p:sp>
    </p:spTree>
    <p:extLst>
      <p:ext uri="{BB962C8B-B14F-4D97-AF65-F5344CB8AC3E}">
        <p14:creationId xmlns:p14="http://schemas.microsoft.com/office/powerpoint/2010/main" val="45873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371DB95-8F69-4A90-9DCC-A89D27C20D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4666C609-4A5F-4798-916D-0F0AF977A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2C1DD9-85B3-418A-B772-9341FF04B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84835-9F21-4396-A5A1-6824F82714DF}" type="datetimeFigureOut">
              <a:rPr lang="de-DE" smtClean="0"/>
              <a:t>28.10.20</a:t>
            </a:fld>
            <a:endParaRPr lang="de-DE"/>
          </a:p>
        </p:txBody>
      </p:sp>
      <p:sp>
        <p:nvSpPr>
          <p:cNvPr id="5" name="Fußzeilenplatzhalter 4">
            <a:extLst>
              <a:ext uri="{FF2B5EF4-FFF2-40B4-BE49-F238E27FC236}">
                <a16:creationId xmlns:a16="http://schemas.microsoft.com/office/drawing/2014/main" id="{675E34F1-F91A-4D59-AFB9-8FA68A3A2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382EF5C-F6EC-4770-A652-063EE1313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E20B8-6893-49DF-8FEC-D87E65AC147A}" type="slidenum">
              <a:rPr lang="de-DE" smtClean="0"/>
              <a:t>‹Nr.›</a:t>
            </a:fld>
            <a:endParaRPr lang="de-DE"/>
          </a:p>
        </p:txBody>
      </p:sp>
    </p:spTree>
    <p:extLst>
      <p:ext uri="{BB962C8B-B14F-4D97-AF65-F5344CB8AC3E}">
        <p14:creationId xmlns:p14="http://schemas.microsoft.com/office/powerpoint/2010/main" val="11108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hyperlink" Target="https://padlet.com/juliaberenike/Steckbrief" TargetMode="Externa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2496DBE-703C-D142-8E09-F52E9308CEB2}"/>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1092168" y="182691"/>
            <a:ext cx="8153400" cy="6159419"/>
          </a:xfrm>
          <a:prstGeom prst="rect">
            <a:avLst/>
          </a:prstGeom>
        </p:spPr>
      </p:pic>
      <p:sp>
        <p:nvSpPr>
          <p:cNvPr id="2" name="Titel 1">
            <a:extLst>
              <a:ext uri="{FF2B5EF4-FFF2-40B4-BE49-F238E27FC236}">
                <a16:creationId xmlns:a16="http://schemas.microsoft.com/office/drawing/2014/main" id="{9800DEC8-42A0-4341-88BF-4C2176A0B62B}"/>
              </a:ext>
            </a:extLst>
          </p:cNvPr>
          <p:cNvSpPr>
            <a:spLocks noGrp="1"/>
          </p:cNvSpPr>
          <p:nvPr>
            <p:ph type="ctrTitle"/>
          </p:nvPr>
        </p:nvSpPr>
        <p:spPr>
          <a:xfrm>
            <a:off x="-478632" y="278081"/>
            <a:ext cx="13149263" cy="2237189"/>
          </a:xfrm>
        </p:spPr>
        <p:txBody>
          <a:bodyPr>
            <a:normAutofit/>
          </a:bodyPr>
          <a:lstStyle/>
          <a:p>
            <a:r>
              <a:rPr lang="de-CH" b="1" dirty="0"/>
              <a:t>Stil mit Kanten und Knoten</a:t>
            </a:r>
            <a:r>
              <a:rPr lang="de-CH" b="1" i="1" dirty="0"/>
              <a:t> </a:t>
            </a:r>
            <a:br>
              <a:rPr lang="de-CH" b="1" i="1" dirty="0"/>
            </a:br>
            <a:r>
              <a:rPr lang="de-CH" sz="5200" b="1" dirty="0"/>
              <a:t>Franz Kafka im Netzwerk der Diktion</a:t>
            </a:r>
          </a:p>
        </p:txBody>
      </p:sp>
      <p:pic>
        <p:nvPicPr>
          <p:cNvPr id="3074" name="Picture 2">
            <a:extLst>
              <a:ext uri="{FF2B5EF4-FFF2-40B4-BE49-F238E27FC236}">
                <a16:creationId xmlns:a16="http://schemas.microsoft.com/office/drawing/2014/main" id="{18DC5FE7-23FF-BA4A-B397-007CC6E5629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7862761" y="2610660"/>
            <a:ext cx="2765613" cy="204275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D6EB66ED-37B9-2340-823C-763D63E1EF37}"/>
              </a:ext>
            </a:extLst>
          </p:cNvPr>
          <p:cNvSpPr/>
          <p:nvPr/>
        </p:nvSpPr>
        <p:spPr>
          <a:xfrm>
            <a:off x="9957606" y="6579919"/>
            <a:ext cx="2234394" cy="276999"/>
          </a:xfrm>
          <a:prstGeom prst="rect">
            <a:avLst/>
          </a:prstGeom>
        </p:spPr>
        <p:txBody>
          <a:bodyPr wrap="none">
            <a:spAutoFit/>
          </a:bodyPr>
          <a:lstStyle/>
          <a:p>
            <a:r>
              <a:rPr lang="de-CH" sz="1200" dirty="0" err="1"/>
              <a:t>Pic</a:t>
            </a:r>
            <a:r>
              <a:rPr lang="de-CH" sz="1200" dirty="0"/>
              <a:t>: The National Library </a:t>
            </a:r>
            <a:r>
              <a:rPr lang="de-CH" sz="1200" dirty="0" err="1"/>
              <a:t>of</a:t>
            </a:r>
            <a:r>
              <a:rPr lang="de-CH" sz="1200" dirty="0"/>
              <a:t> Israel</a:t>
            </a:r>
            <a:endParaRPr lang="de-CH" sz="1200" dirty="0">
              <a:effectLst/>
            </a:endParaRPr>
          </a:p>
        </p:txBody>
      </p:sp>
      <p:sp>
        <p:nvSpPr>
          <p:cNvPr id="3" name="Untertitel 2">
            <a:extLst>
              <a:ext uri="{FF2B5EF4-FFF2-40B4-BE49-F238E27FC236}">
                <a16:creationId xmlns:a16="http://schemas.microsoft.com/office/drawing/2014/main" id="{0B45B13F-D8BB-4DF2-B7B5-EA30E4F68278}"/>
              </a:ext>
            </a:extLst>
          </p:cNvPr>
          <p:cNvSpPr>
            <a:spLocks noGrp="1"/>
          </p:cNvSpPr>
          <p:nvPr>
            <p:ph type="subTitle" idx="1"/>
          </p:nvPr>
        </p:nvSpPr>
        <p:spPr>
          <a:xfrm>
            <a:off x="588284" y="5697648"/>
            <a:ext cx="6101966" cy="534147"/>
          </a:xfrm>
        </p:spPr>
        <p:txBody>
          <a:bodyPr>
            <a:normAutofit fontScale="25000" lnSpcReduction="20000"/>
          </a:bodyPr>
          <a:lstStyle/>
          <a:p>
            <a:pPr algn="l"/>
            <a:r>
              <a:rPr lang="de-DE" sz="12800" dirty="0">
                <a:latin typeface="+mj-lt"/>
              </a:rPr>
              <a:t>Prof. Dr. J. Berenike Herrmann</a:t>
            </a:r>
          </a:p>
        </p:txBody>
      </p:sp>
      <p:sp>
        <p:nvSpPr>
          <p:cNvPr id="7" name="Untertitel 2">
            <a:extLst>
              <a:ext uri="{FF2B5EF4-FFF2-40B4-BE49-F238E27FC236}">
                <a16:creationId xmlns:a16="http://schemas.microsoft.com/office/drawing/2014/main" id="{B39DD93C-C612-AA42-A3B0-3AC7328862A7}"/>
              </a:ext>
            </a:extLst>
          </p:cNvPr>
          <p:cNvSpPr txBox="1">
            <a:spLocks/>
          </p:cNvSpPr>
          <p:nvPr/>
        </p:nvSpPr>
        <p:spPr>
          <a:xfrm>
            <a:off x="0" y="6452426"/>
            <a:ext cx="4678362" cy="534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2200" dirty="0">
                <a:latin typeface="+mj-lt"/>
              </a:rPr>
              <a:t>FU Berlin | 28. Oktober 2020</a:t>
            </a:r>
          </a:p>
        </p:txBody>
      </p:sp>
    </p:spTree>
    <p:extLst>
      <p:ext uri="{BB962C8B-B14F-4D97-AF65-F5344CB8AC3E}">
        <p14:creationId xmlns:p14="http://schemas.microsoft.com/office/powerpoint/2010/main" val="21616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0D9F8-8F10-A04D-8249-5A81DC440A1C}"/>
              </a:ext>
            </a:extLst>
          </p:cNvPr>
          <p:cNvSpPr>
            <a:spLocks noGrp="1"/>
          </p:cNvSpPr>
          <p:nvPr>
            <p:ph type="title"/>
          </p:nvPr>
        </p:nvSpPr>
        <p:spPr/>
        <p:txBody>
          <a:bodyPr/>
          <a:lstStyle/>
          <a:p>
            <a:r>
              <a:rPr lang="en-US" dirty="0" err="1"/>
              <a:t>Literarische</a:t>
            </a:r>
            <a:r>
              <a:rPr lang="en-US" dirty="0"/>
              <a:t> </a:t>
            </a:r>
            <a:r>
              <a:rPr lang="en-US" dirty="0" err="1"/>
              <a:t>Diktion</a:t>
            </a:r>
            <a:endParaRPr lang="en-US" dirty="0"/>
          </a:p>
        </p:txBody>
      </p:sp>
      <p:sp>
        <p:nvSpPr>
          <p:cNvPr id="3" name="Inhaltsplatzhalter 2">
            <a:extLst>
              <a:ext uri="{FF2B5EF4-FFF2-40B4-BE49-F238E27FC236}">
                <a16:creationId xmlns:a16="http://schemas.microsoft.com/office/drawing/2014/main" id="{6EF832A6-2EDC-044D-88A7-B37C132634F9}"/>
              </a:ext>
            </a:extLst>
          </p:cNvPr>
          <p:cNvSpPr>
            <a:spLocks noGrp="1"/>
          </p:cNvSpPr>
          <p:nvPr>
            <p:ph idx="1"/>
          </p:nvPr>
        </p:nvSpPr>
        <p:spPr/>
        <p:txBody>
          <a:bodyPr/>
          <a:lstStyle/>
          <a:p>
            <a:pPr marL="0" indent="0">
              <a:buNone/>
            </a:pPr>
            <a:r>
              <a:rPr lang="en-US" dirty="0" err="1"/>
              <a:t>Fiktionalität</a:t>
            </a:r>
            <a:r>
              <a:rPr lang="en-US" dirty="0"/>
              <a:t> in </a:t>
            </a:r>
            <a:r>
              <a:rPr lang="en-US" dirty="0" err="1"/>
              <a:t>Diktion</a:t>
            </a:r>
            <a:r>
              <a:rPr lang="en-US" dirty="0"/>
              <a:t> (</a:t>
            </a:r>
            <a:r>
              <a:rPr lang="en-US" dirty="0" err="1"/>
              <a:t>u.a.</a:t>
            </a:r>
            <a:r>
              <a:rPr lang="en-US" dirty="0"/>
              <a:t> Hamburger, 1957) </a:t>
            </a:r>
          </a:p>
          <a:p>
            <a:r>
              <a:rPr lang="en-US" dirty="0"/>
              <a:t>Reine </a:t>
            </a:r>
            <a:r>
              <a:rPr lang="en-US" dirty="0" err="1"/>
              <a:t>Zuschreibung</a:t>
            </a:r>
            <a:r>
              <a:rPr lang="en-US" dirty="0"/>
              <a:t>? (</a:t>
            </a:r>
            <a:r>
              <a:rPr lang="en-US" dirty="0" err="1"/>
              <a:t>u.a.</a:t>
            </a:r>
            <a:r>
              <a:rPr lang="en-US" dirty="0"/>
              <a:t> Searle, 1979)</a:t>
            </a:r>
          </a:p>
          <a:p>
            <a:r>
              <a:rPr lang="en-US" dirty="0" err="1"/>
              <a:t>Texteigenschaft</a:t>
            </a:r>
            <a:r>
              <a:rPr lang="en-US" dirty="0"/>
              <a:t> (</a:t>
            </a:r>
            <a:r>
              <a:rPr lang="en-US" dirty="0" err="1"/>
              <a:t>zuletzt</a:t>
            </a:r>
            <a:r>
              <a:rPr lang="en-US" dirty="0"/>
              <a:t> Piper, 2019)</a:t>
            </a:r>
          </a:p>
          <a:p>
            <a:r>
              <a:rPr lang="en-US" dirty="0" err="1"/>
              <a:t>Diktion</a:t>
            </a:r>
            <a:r>
              <a:rPr lang="en-US" dirty="0"/>
              <a:t> </a:t>
            </a:r>
            <a:r>
              <a:rPr lang="en-US" dirty="0" err="1"/>
              <a:t>im</a:t>
            </a:r>
            <a:r>
              <a:rPr lang="en-US" dirty="0"/>
              <a:t> </a:t>
            </a:r>
            <a:r>
              <a:rPr lang="en-US" dirty="0" err="1"/>
              <a:t>Netzwerk</a:t>
            </a:r>
            <a:r>
              <a:rPr lang="en-US" dirty="0"/>
              <a:t> (Herrmann, in </a:t>
            </a:r>
            <a:r>
              <a:rPr lang="en-US" dirty="0" err="1"/>
              <a:t>Vorb</a:t>
            </a:r>
            <a:r>
              <a:rPr lang="en-US" dirty="0"/>
              <a:t>.)</a:t>
            </a:r>
          </a:p>
        </p:txBody>
      </p:sp>
      <p:pic>
        <p:nvPicPr>
          <p:cNvPr id="5128" name="Picture 8">
            <a:extLst>
              <a:ext uri="{FF2B5EF4-FFF2-40B4-BE49-F238E27FC236}">
                <a16:creationId xmlns:a16="http://schemas.microsoft.com/office/drawing/2014/main" id="{2B2B5D97-A3B9-434B-8F18-0774A8A47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1161" y="1690688"/>
            <a:ext cx="254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C1C78A-A647-F044-A9D7-52ACE5C288ED}"/>
              </a:ext>
            </a:extLst>
          </p:cNvPr>
          <p:cNvSpPr>
            <a:spLocks noGrp="1"/>
          </p:cNvSpPr>
          <p:nvPr>
            <p:ph type="title"/>
          </p:nvPr>
        </p:nvSpPr>
        <p:spPr>
          <a:xfrm>
            <a:off x="838200" y="365125"/>
            <a:ext cx="10515600" cy="1325563"/>
          </a:xfrm>
        </p:spPr>
        <p:txBody>
          <a:bodyPr/>
          <a:lstStyle/>
          <a:p>
            <a:r>
              <a:rPr lang="de-DE" dirty="0"/>
              <a:t>Einflüsse und Kontexte</a:t>
            </a:r>
          </a:p>
        </p:txBody>
      </p:sp>
      <p:sp>
        <p:nvSpPr>
          <p:cNvPr id="3" name="Content Placeholder 2">
            <a:extLst>
              <a:ext uri="{FF2B5EF4-FFF2-40B4-BE49-F238E27FC236}">
                <a16:creationId xmlns:a16="http://schemas.microsoft.com/office/drawing/2014/main" id="{499911D6-18AC-0944-970E-0FC957715591}"/>
              </a:ext>
            </a:extLst>
          </p:cNvPr>
          <p:cNvSpPr>
            <a:spLocks noGrp="1"/>
          </p:cNvSpPr>
          <p:nvPr>
            <p:ph idx="1"/>
          </p:nvPr>
        </p:nvSpPr>
        <p:spPr>
          <a:xfrm>
            <a:off x="838200" y="1825625"/>
            <a:ext cx="8915400" cy="4351338"/>
          </a:xfrm>
        </p:spPr>
        <p:txBody>
          <a:bodyPr>
            <a:normAutofit/>
          </a:bodyPr>
          <a:lstStyle/>
          <a:p>
            <a:r>
              <a:rPr lang="en-US" dirty="0"/>
              <a:t>Franz Kafka </a:t>
            </a:r>
            <a:r>
              <a:rPr lang="en-US" dirty="0" err="1"/>
              <a:t>als</a:t>
            </a:r>
            <a:r>
              <a:rPr lang="en-US" dirty="0"/>
              <a:t> </a:t>
            </a:r>
            <a:r>
              <a:rPr lang="en-US" dirty="0" err="1"/>
              <a:t>Leser</a:t>
            </a:r>
            <a:r>
              <a:rPr lang="en-US" dirty="0"/>
              <a:t>: (</a:t>
            </a:r>
            <a:r>
              <a:rPr lang="en-US" dirty="0" err="1"/>
              <a:t>produktive</a:t>
            </a:r>
            <a:r>
              <a:rPr lang="en-US" dirty="0"/>
              <a:t>) </a:t>
            </a:r>
            <a:r>
              <a:rPr lang="en-US" dirty="0" err="1"/>
              <a:t>Rezeption</a:t>
            </a:r>
            <a:r>
              <a:rPr lang="en-US" dirty="0"/>
              <a:t>?</a:t>
            </a:r>
          </a:p>
          <a:p>
            <a:r>
              <a:rPr lang="en-US" dirty="0" err="1"/>
              <a:t>Datengrundlage</a:t>
            </a:r>
            <a:endParaRPr lang="en-US" dirty="0"/>
          </a:p>
          <a:p>
            <a:pPr lvl="1"/>
            <a:r>
              <a:rPr lang="en-US" dirty="0" err="1"/>
              <a:t>Verzeichnis</a:t>
            </a:r>
            <a:r>
              <a:rPr lang="en-US" dirty="0"/>
              <a:t> </a:t>
            </a:r>
            <a:r>
              <a:rPr lang="en-US" dirty="0" err="1"/>
              <a:t>persönlicher</a:t>
            </a:r>
            <a:r>
              <a:rPr lang="en-US" dirty="0"/>
              <a:t> </a:t>
            </a:r>
            <a:r>
              <a:rPr lang="en-US" dirty="0" err="1"/>
              <a:t>Bibliothek</a:t>
            </a:r>
            <a:r>
              <a:rPr lang="en-US" dirty="0"/>
              <a:t> (ca. 300 </a:t>
            </a:r>
            <a:r>
              <a:rPr lang="en-US" dirty="0" err="1"/>
              <a:t>Titel</a:t>
            </a:r>
            <a:r>
              <a:rPr lang="en-US" dirty="0"/>
              <a:t>) </a:t>
            </a:r>
          </a:p>
          <a:p>
            <a:pPr lvl="1"/>
            <a:r>
              <a:rPr lang="en-US" dirty="0"/>
              <a:t>Index </a:t>
            </a:r>
            <a:r>
              <a:rPr lang="en-US" dirty="0" err="1"/>
              <a:t>aus</a:t>
            </a:r>
            <a:r>
              <a:rPr lang="en-US" dirty="0"/>
              <a:t> </a:t>
            </a:r>
            <a:r>
              <a:rPr lang="en-US" dirty="0" err="1"/>
              <a:t>Selbstzeugnissen</a:t>
            </a:r>
            <a:r>
              <a:rPr lang="en-US" dirty="0"/>
              <a:t> (ca. 300 </a:t>
            </a:r>
            <a:r>
              <a:rPr lang="en-US" dirty="0" err="1"/>
              <a:t>Titel</a:t>
            </a:r>
            <a:r>
              <a:rPr lang="en-US" dirty="0"/>
              <a:t>)</a:t>
            </a:r>
          </a:p>
          <a:p>
            <a:r>
              <a:rPr lang="en-US" dirty="0" err="1"/>
              <a:t>Intertextualität</a:t>
            </a:r>
            <a:r>
              <a:rPr lang="en-US" dirty="0"/>
              <a:t>: </a:t>
            </a:r>
          </a:p>
          <a:p>
            <a:pPr lvl="1"/>
            <a:r>
              <a:rPr lang="en-US" dirty="0" err="1"/>
              <a:t>Methodisch</a:t>
            </a:r>
            <a:r>
              <a:rPr lang="en-US" dirty="0"/>
              <a:t> </a:t>
            </a:r>
            <a:r>
              <a:rPr lang="en-US" dirty="0" err="1"/>
              <a:t>herausfordernd</a:t>
            </a:r>
            <a:r>
              <a:rPr lang="en-US" dirty="0"/>
              <a:t>, oft </a:t>
            </a:r>
            <a:r>
              <a:rPr lang="en-US" dirty="0" err="1"/>
              <a:t>spekulativ</a:t>
            </a:r>
            <a:r>
              <a:rPr lang="en-US" dirty="0"/>
              <a:t> (</a:t>
            </a:r>
            <a:r>
              <a:rPr lang="en-US" dirty="0" err="1"/>
              <a:t>z.B.</a:t>
            </a:r>
            <a:r>
              <a:rPr lang="en-US" dirty="0"/>
              <a:t> Robertson 1988)</a:t>
            </a:r>
          </a:p>
          <a:p>
            <a:pPr lvl="1"/>
            <a:r>
              <a:rPr lang="en-US" dirty="0"/>
              <a:t>Nur </a:t>
            </a:r>
            <a:r>
              <a:rPr lang="en-US" dirty="0" err="1"/>
              <a:t>wenige</a:t>
            </a:r>
            <a:r>
              <a:rPr lang="en-US" dirty="0"/>
              <a:t> </a:t>
            </a:r>
            <a:r>
              <a:rPr lang="en-US" dirty="0" err="1"/>
              <a:t>klare</a:t>
            </a:r>
            <a:r>
              <a:rPr lang="en-US" dirty="0"/>
              <a:t> </a:t>
            </a:r>
            <a:r>
              <a:rPr lang="en-US" dirty="0" err="1"/>
              <a:t>Belege</a:t>
            </a:r>
            <a:r>
              <a:rPr lang="en-US" dirty="0"/>
              <a:t> (Engel &amp; Lamping 2006)</a:t>
            </a:r>
          </a:p>
          <a:p>
            <a:pPr lvl="2"/>
            <a:r>
              <a:rPr lang="en-US" dirty="0"/>
              <a:t>Starke </a:t>
            </a:r>
            <a:r>
              <a:rPr lang="en-US" dirty="0" err="1"/>
              <a:t>ästhetische</a:t>
            </a:r>
            <a:r>
              <a:rPr lang="en-US" dirty="0"/>
              <a:t> Transformation</a:t>
            </a:r>
          </a:p>
          <a:p>
            <a:pPr lvl="2"/>
            <a:r>
              <a:rPr lang="en-US" dirty="0" err="1"/>
              <a:t>Keine</a:t>
            </a:r>
            <a:r>
              <a:rPr lang="en-US" dirty="0"/>
              <a:t> </a:t>
            </a:r>
            <a:r>
              <a:rPr lang="en-US" dirty="0" err="1"/>
              <a:t>explizite</a:t>
            </a:r>
            <a:r>
              <a:rPr lang="en-US" dirty="0"/>
              <a:t> </a:t>
            </a:r>
            <a:r>
              <a:rPr lang="en-US" dirty="0" err="1"/>
              <a:t>Poetik</a:t>
            </a:r>
            <a:r>
              <a:rPr lang="en-US" dirty="0"/>
              <a:t> (</a:t>
            </a:r>
            <a:r>
              <a:rPr lang="en-US" dirty="0" err="1"/>
              <a:t>aber</a:t>
            </a:r>
            <a:r>
              <a:rPr lang="en-US" dirty="0"/>
              <a:t> “</a:t>
            </a:r>
            <a:r>
              <a:rPr lang="en-US" dirty="0" err="1"/>
              <a:t>kleine</a:t>
            </a:r>
            <a:r>
              <a:rPr lang="en-US" dirty="0"/>
              <a:t> </a:t>
            </a:r>
            <a:r>
              <a:rPr lang="en-US" dirty="0" err="1"/>
              <a:t>Literatur</a:t>
            </a:r>
            <a:r>
              <a:rPr lang="en-US" dirty="0"/>
              <a:t>,” </a:t>
            </a:r>
            <a:r>
              <a:rPr lang="en-US" dirty="0" err="1"/>
              <a:t>Tagebücher</a:t>
            </a:r>
            <a:r>
              <a:rPr lang="en-US" dirty="0"/>
              <a:t>)</a:t>
            </a:r>
          </a:p>
          <a:p>
            <a:endParaRPr lang="en-US" dirty="0"/>
          </a:p>
          <a:p>
            <a:endParaRPr lang="en-US" dirty="0"/>
          </a:p>
          <a:p>
            <a:endParaRPr lang="en-US" b="1" dirty="0"/>
          </a:p>
        </p:txBody>
      </p:sp>
      <p:pic>
        <p:nvPicPr>
          <p:cNvPr id="5122" name="Picture 2">
            <a:extLst>
              <a:ext uri="{FF2B5EF4-FFF2-40B4-BE49-F238E27FC236}">
                <a16:creationId xmlns:a16="http://schemas.microsoft.com/office/drawing/2014/main" id="{60614F68-F537-1B42-9405-DCBFDB7F2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65" r="14869"/>
          <a:stretch/>
        </p:blipFill>
        <p:spPr bwMode="auto">
          <a:xfrm>
            <a:off x="9889344" y="189280"/>
            <a:ext cx="2182786" cy="313775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9DE71239-68A0-BD42-9780-774F85BA81F0}"/>
              </a:ext>
            </a:extLst>
          </p:cNvPr>
          <p:cNvSpPr/>
          <p:nvPr/>
        </p:nvSpPr>
        <p:spPr>
          <a:xfrm>
            <a:off x="10776558" y="4031025"/>
            <a:ext cx="1154483" cy="369332"/>
          </a:xfrm>
          <a:prstGeom prst="rect">
            <a:avLst/>
          </a:prstGeom>
        </p:spPr>
        <p:txBody>
          <a:bodyPr wrap="none">
            <a:spAutoFit/>
          </a:bodyPr>
          <a:lstStyle/>
          <a:p>
            <a:r>
              <a:rPr lang="en-US" dirty="0"/>
              <a:t>Born 1990</a:t>
            </a:r>
          </a:p>
        </p:txBody>
      </p:sp>
    </p:spTree>
    <p:extLst>
      <p:ext uri="{BB962C8B-B14F-4D97-AF65-F5344CB8AC3E}">
        <p14:creationId xmlns:p14="http://schemas.microsoft.com/office/powerpoint/2010/main" val="198991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E6065-3BB3-FD45-BF21-BDB2B076A277}"/>
              </a:ext>
            </a:extLst>
          </p:cNvPr>
          <p:cNvSpPr>
            <a:spLocks noGrp="1"/>
          </p:cNvSpPr>
          <p:nvPr>
            <p:ph type="title"/>
          </p:nvPr>
        </p:nvSpPr>
        <p:spPr>
          <a:xfrm>
            <a:off x="838200" y="365125"/>
            <a:ext cx="10515600" cy="1325563"/>
          </a:xfrm>
        </p:spPr>
        <p:txBody>
          <a:bodyPr/>
          <a:lstStyle/>
          <a:p>
            <a:r>
              <a:rPr lang="en-US" dirty="0" err="1"/>
              <a:t>Kafkas</a:t>
            </a:r>
            <a:r>
              <a:rPr lang="en-US" dirty="0"/>
              <a:t> </a:t>
            </a:r>
            <a:r>
              <a:rPr lang="en-US" dirty="0" err="1"/>
              <a:t>Knoten</a:t>
            </a:r>
            <a:endParaRPr lang="de-DE" dirty="0"/>
          </a:p>
        </p:txBody>
      </p:sp>
      <p:sp>
        <p:nvSpPr>
          <p:cNvPr id="3" name="Inhaltsplatzhalter 2">
            <a:extLst>
              <a:ext uri="{FF2B5EF4-FFF2-40B4-BE49-F238E27FC236}">
                <a16:creationId xmlns:a16="http://schemas.microsoft.com/office/drawing/2014/main" id="{C26C3D5F-3CF1-8F49-BB71-974BEE2C68A1}"/>
              </a:ext>
            </a:extLst>
          </p:cNvPr>
          <p:cNvSpPr>
            <a:spLocks noGrp="1"/>
          </p:cNvSpPr>
          <p:nvPr>
            <p:ph idx="1"/>
          </p:nvPr>
        </p:nvSpPr>
        <p:spPr>
          <a:xfrm>
            <a:off x="838200" y="1825625"/>
            <a:ext cx="5642811" cy="4351338"/>
          </a:xfrm>
        </p:spPr>
        <p:txBody>
          <a:bodyPr>
            <a:noAutofit/>
          </a:bodyPr>
          <a:lstStyle/>
          <a:p>
            <a:pPr marL="0" indent="0">
              <a:buNone/>
            </a:pPr>
            <a:r>
              <a:rPr lang="de-DE" sz="2200" dirty="0"/>
              <a:t>„Kanon“</a:t>
            </a:r>
          </a:p>
          <a:p>
            <a:r>
              <a:rPr lang="de-DE" sz="2200" dirty="0"/>
              <a:t>Goethe, Kleist, </a:t>
            </a:r>
            <a:r>
              <a:rPr lang="en-GB" sz="2200" dirty="0"/>
              <a:t>E.T.A. Hoffmann</a:t>
            </a:r>
          </a:p>
          <a:p>
            <a:r>
              <a:rPr lang="en-GB" sz="2200" dirty="0"/>
              <a:t>Grillparzer, </a:t>
            </a:r>
            <a:r>
              <a:rPr lang="en-GB" sz="2200" dirty="0" err="1"/>
              <a:t>Mörike</a:t>
            </a:r>
            <a:r>
              <a:rPr lang="en-GB" sz="2200" dirty="0"/>
              <a:t>, Hebel (</a:t>
            </a:r>
            <a:r>
              <a:rPr lang="en-GB" sz="2200" dirty="0" err="1"/>
              <a:t>vgl</a:t>
            </a:r>
            <a:r>
              <a:rPr lang="en-GB" sz="2200" dirty="0"/>
              <a:t>. </a:t>
            </a:r>
            <a:r>
              <a:rPr lang="en-GB" sz="2200" dirty="0" err="1"/>
              <a:t>Brod</a:t>
            </a:r>
            <a:r>
              <a:rPr lang="en-GB" sz="2200" dirty="0"/>
              <a:t>)</a:t>
            </a:r>
          </a:p>
          <a:p>
            <a:r>
              <a:rPr lang="en-GB" sz="2200" dirty="0" err="1"/>
              <a:t>Stifter</a:t>
            </a:r>
            <a:r>
              <a:rPr lang="de-CH" sz="2200" dirty="0"/>
              <a:t> (Reinhardt, 2006)</a:t>
            </a:r>
            <a:br>
              <a:rPr lang="de-CH" sz="2200" dirty="0"/>
            </a:br>
            <a:endParaRPr lang="de-CH" sz="2200" dirty="0"/>
          </a:p>
          <a:p>
            <a:pPr marL="0" indent="0">
              <a:buNone/>
            </a:pPr>
            <a:r>
              <a:rPr lang="de-DE" sz="2200" dirty="0"/>
              <a:t>„Europäischer Kanon“</a:t>
            </a:r>
            <a:endParaRPr lang="de-CH" sz="2200" dirty="0"/>
          </a:p>
          <a:p>
            <a:r>
              <a:rPr lang="en-GB" sz="2200" dirty="0"/>
              <a:t>Flaubert</a:t>
            </a:r>
          </a:p>
          <a:p>
            <a:r>
              <a:rPr lang="en-GB" sz="2200" dirty="0"/>
              <a:t>Swift, Dickens</a:t>
            </a:r>
          </a:p>
          <a:p>
            <a:r>
              <a:rPr lang="en-GB" sz="2200" dirty="0"/>
              <a:t>Cervantes</a:t>
            </a:r>
          </a:p>
          <a:p>
            <a:r>
              <a:rPr lang="en-GB" sz="2200" dirty="0"/>
              <a:t>Strindberg, Hamsun</a:t>
            </a:r>
          </a:p>
          <a:p>
            <a:r>
              <a:rPr lang="en-GB" sz="2200" dirty="0"/>
              <a:t>Gogol, Dostoevsky, and Tolstoy</a:t>
            </a:r>
          </a:p>
        </p:txBody>
      </p:sp>
      <p:sp>
        <p:nvSpPr>
          <p:cNvPr id="5" name="Rechteck 4">
            <a:extLst>
              <a:ext uri="{FF2B5EF4-FFF2-40B4-BE49-F238E27FC236}">
                <a16:creationId xmlns:a16="http://schemas.microsoft.com/office/drawing/2014/main" id="{4742D9D7-57EC-BB47-A8BB-C68AE481E10C}"/>
              </a:ext>
            </a:extLst>
          </p:cNvPr>
          <p:cNvSpPr/>
          <p:nvPr/>
        </p:nvSpPr>
        <p:spPr>
          <a:xfrm>
            <a:off x="7295147" y="1567388"/>
            <a:ext cx="4058653" cy="4832092"/>
          </a:xfrm>
          <a:prstGeom prst="rect">
            <a:avLst/>
          </a:prstGeom>
        </p:spPr>
        <p:txBody>
          <a:bodyPr wrap="square">
            <a:spAutoFit/>
          </a:bodyPr>
          <a:lstStyle/>
          <a:p>
            <a:r>
              <a:rPr lang="en-GB" sz="2200" dirty="0"/>
              <a:t>“</a:t>
            </a:r>
            <a:r>
              <a:rPr lang="en-GB" sz="2200" dirty="0" err="1"/>
              <a:t>Moderne</a:t>
            </a:r>
            <a:r>
              <a:rPr lang="en-GB" sz="2200" dirty="0"/>
              <a:t> </a:t>
            </a:r>
            <a:r>
              <a:rPr lang="en-GB" sz="2200" dirty="0" err="1"/>
              <a:t>AutorInnen</a:t>
            </a:r>
            <a:r>
              <a:rPr lang="en-GB" sz="2200" dirty="0"/>
              <a:t>”</a:t>
            </a:r>
          </a:p>
          <a:p>
            <a:pPr marL="285750" indent="-285750">
              <a:buFont typeface="Arial" panose="020B0604020202020204" pitchFamily="34" charset="0"/>
              <a:buChar char="•"/>
            </a:pPr>
            <a:r>
              <a:rPr lang="en-GB" sz="2200" dirty="0" err="1"/>
              <a:t>Altenberg</a:t>
            </a:r>
            <a:r>
              <a:rPr lang="en-GB" sz="2200" dirty="0"/>
              <a:t>, </a:t>
            </a:r>
            <a:r>
              <a:rPr lang="en-GB" sz="2200" dirty="0" err="1"/>
              <a:t>Musil</a:t>
            </a:r>
            <a:r>
              <a:rPr lang="en-GB" sz="2200" dirty="0"/>
              <a:t>, </a:t>
            </a:r>
            <a:r>
              <a:rPr lang="en-GB" sz="2200" dirty="0" err="1"/>
              <a:t>Sternheim</a:t>
            </a:r>
            <a:r>
              <a:rPr lang="en-GB" sz="2200" dirty="0"/>
              <a:t>, Schnitzler </a:t>
            </a:r>
          </a:p>
          <a:p>
            <a:endParaRPr lang="en-GB" sz="2200" dirty="0"/>
          </a:p>
          <a:p>
            <a:r>
              <a:rPr lang="de-DE" sz="2200" dirty="0"/>
              <a:t>„Triviale“ und „kleine“ Literaturen </a:t>
            </a:r>
          </a:p>
          <a:p>
            <a:pPr marL="285750" indent="-285750">
              <a:buFont typeface="Arial" panose="020B0604020202020204" pitchFamily="34" charset="0"/>
              <a:buChar char="•"/>
            </a:pPr>
            <a:r>
              <a:rPr lang="en-US" sz="2200" dirty="0" err="1"/>
              <a:t>z.B.</a:t>
            </a:r>
            <a:r>
              <a:rPr lang="en-US" sz="2200" dirty="0"/>
              <a:t> </a:t>
            </a:r>
            <a:r>
              <a:rPr lang="en-US" sz="2200" i="1" dirty="0" err="1"/>
              <a:t>Schaffsteins</a:t>
            </a:r>
            <a:r>
              <a:rPr lang="en-US" sz="2200" i="1" dirty="0"/>
              <a:t> </a:t>
            </a:r>
            <a:r>
              <a:rPr lang="en-US" sz="2200" i="1" dirty="0" err="1"/>
              <a:t>Grüne</a:t>
            </a:r>
            <a:r>
              <a:rPr lang="en-US" sz="2200" i="1" dirty="0"/>
              <a:t> </a:t>
            </a:r>
            <a:r>
              <a:rPr lang="en-US" sz="2200" i="1" dirty="0" err="1"/>
              <a:t>Bändchen</a:t>
            </a:r>
            <a:r>
              <a:rPr lang="en-US" sz="2200" i="1" dirty="0"/>
              <a:t> </a:t>
            </a:r>
            <a:r>
              <a:rPr lang="en-US" sz="2200" dirty="0"/>
              <a:t>(</a:t>
            </a:r>
            <a:r>
              <a:rPr lang="en-US" sz="2200" dirty="0" err="1"/>
              <a:t>Jugendliteratur</a:t>
            </a:r>
            <a:r>
              <a:rPr lang="en-US" sz="2200" dirty="0"/>
              <a:t>)</a:t>
            </a:r>
          </a:p>
          <a:p>
            <a:pPr marL="285750" indent="-285750">
              <a:buFont typeface="Arial" panose="020B0604020202020204" pitchFamily="34" charset="0"/>
              <a:buChar char="•"/>
            </a:pPr>
            <a:r>
              <a:rPr lang="en-US" sz="2200" dirty="0"/>
              <a:t>”</a:t>
            </a:r>
            <a:r>
              <a:rPr lang="en-US" sz="2200" dirty="0" err="1"/>
              <a:t>kleine</a:t>
            </a:r>
            <a:r>
              <a:rPr lang="en-US" sz="2200" dirty="0"/>
              <a:t> </a:t>
            </a:r>
            <a:r>
              <a:rPr lang="en-US" sz="2200" dirty="0" err="1"/>
              <a:t>Literaturen</a:t>
            </a:r>
            <a:r>
              <a:rPr lang="en-US" sz="2200" dirty="0"/>
              <a:t>“ (T, 312; Deleuze &amp; </a:t>
            </a:r>
            <a:r>
              <a:rPr lang="en-US" sz="2200" dirty="0" err="1"/>
              <a:t>Guattari</a:t>
            </a:r>
            <a:r>
              <a:rPr lang="en-US" sz="2200" dirty="0"/>
              <a:t>, 1976)</a:t>
            </a:r>
            <a:endParaRPr lang="en-US" sz="2200" i="1" dirty="0"/>
          </a:p>
          <a:p>
            <a:pPr marL="285750" indent="-285750">
              <a:buFont typeface="Arial" panose="020B0604020202020204" pitchFamily="34" charset="0"/>
              <a:buChar char="•"/>
            </a:pPr>
            <a:r>
              <a:rPr lang="en-US" sz="2200" dirty="0" err="1">
                <a:sym typeface="Wingdings" pitchFamily="2" charset="2"/>
              </a:rPr>
              <a:t>Poetische</a:t>
            </a:r>
            <a:r>
              <a:rPr lang="en-US" sz="2200" dirty="0">
                <a:sym typeface="Wingdings" pitchFamily="2" charset="2"/>
              </a:rPr>
              <a:t> </a:t>
            </a:r>
            <a:r>
              <a:rPr lang="en-US" sz="2200" dirty="0" err="1">
                <a:sym typeface="Wingdings" pitchFamily="2" charset="2"/>
              </a:rPr>
              <a:t>Wirkmacht</a:t>
            </a:r>
            <a:r>
              <a:rPr lang="en-US" sz="2200" dirty="0">
                <a:sym typeface="Wingdings" pitchFamily="2" charset="2"/>
              </a:rPr>
              <a:t> des “Jargon“ (NSF I, 188ff) - subversives and </a:t>
            </a:r>
            <a:r>
              <a:rPr lang="en-US" sz="2200" dirty="0" err="1">
                <a:sym typeface="Wingdings" pitchFamily="2" charset="2"/>
              </a:rPr>
              <a:t>nomadisches</a:t>
            </a:r>
            <a:r>
              <a:rPr lang="en-US" sz="2200" dirty="0">
                <a:sym typeface="Wingdings" pitchFamily="2" charset="2"/>
              </a:rPr>
              <a:t> </a:t>
            </a:r>
            <a:r>
              <a:rPr lang="en-US" sz="2200" dirty="0" err="1">
                <a:sym typeface="Wingdings" pitchFamily="2" charset="2"/>
              </a:rPr>
              <a:t>Prinzip</a:t>
            </a:r>
            <a:r>
              <a:rPr lang="en-US" sz="2200" dirty="0">
                <a:sym typeface="Wingdings" pitchFamily="2" charset="2"/>
              </a:rPr>
              <a:t> vs. </a:t>
            </a:r>
            <a:r>
              <a:rPr lang="en-US" sz="2200" dirty="0" err="1">
                <a:sym typeface="Wingdings" pitchFamily="2" charset="2"/>
              </a:rPr>
              <a:t>idealisierter</a:t>
            </a:r>
            <a:r>
              <a:rPr lang="en-US" sz="2200" dirty="0">
                <a:sym typeface="Wingdings" pitchFamily="2" charset="2"/>
              </a:rPr>
              <a:t> </a:t>
            </a:r>
            <a:r>
              <a:rPr lang="en-US" sz="2200" dirty="0" err="1">
                <a:sym typeface="Wingdings" pitchFamily="2" charset="2"/>
              </a:rPr>
              <a:t>Kanon</a:t>
            </a:r>
            <a:r>
              <a:rPr lang="en-US" sz="2200" dirty="0">
                <a:sym typeface="Wingdings" pitchFamily="2" charset="2"/>
              </a:rPr>
              <a:t> (Neumann, 2006)</a:t>
            </a:r>
            <a:endParaRPr lang="de-DE" sz="2200" dirty="0">
              <a:sym typeface="Wingdings" pitchFamily="2" charset="2"/>
            </a:endParaRPr>
          </a:p>
        </p:txBody>
      </p:sp>
    </p:spTree>
    <p:extLst>
      <p:ext uri="{BB962C8B-B14F-4D97-AF65-F5344CB8AC3E}">
        <p14:creationId xmlns:p14="http://schemas.microsoft.com/office/powerpoint/2010/main" val="42784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7185CE-710F-FF47-B5C5-0C3F2BFAC892}"/>
              </a:ext>
            </a:extLst>
          </p:cNvPr>
          <p:cNvSpPr>
            <a:spLocks noGrp="1"/>
          </p:cNvSpPr>
          <p:nvPr>
            <p:ph type="title"/>
          </p:nvPr>
        </p:nvSpPr>
        <p:spPr/>
        <p:txBody>
          <a:bodyPr/>
          <a:lstStyle/>
          <a:p>
            <a:r>
              <a:rPr lang="en-US" dirty="0" err="1"/>
              <a:t>Methode</a:t>
            </a:r>
            <a:endParaRPr lang="en-US" dirty="0"/>
          </a:p>
        </p:txBody>
      </p:sp>
      <p:sp>
        <p:nvSpPr>
          <p:cNvPr id="5" name="Textplatzhalter 4">
            <a:extLst>
              <a:ext uri="{FF2B5EF4-FFF2-40B4-BE49-F238E27FC236}">
                <a16:creationId xmlns:a16="http://schemas.microsoft.com/office/drawing/2014/main" id="{A50C2CE1-C00F-3542-A963-CCAC020C8834}"/>
              </a:ext>
            </a:extLst>
          </p:cNvPr>
          <p:cNvSpPr>
            <a:spLocks noGrp="1"/>
          </p:cNvSpPr>
          <p:nvPr>
            <p:ph type="body" idx="1"/>
          </p:nvPr>
        </p:nvSpPr>
        <p:spPr/>
        <p:txBody>
          <a:bodyPr/>
          <a:lstStyle/>
          <a:p>
            <a:r>
              <a:rPr lang="en-US" dirty="0" err="1"/>
              <a:t>Netwerkanalyse</a:t>
            </a:r>
            <a:r>
              <a:rPr lang="en-US" dirty="0"/>
              <a:t> </a:t>
            </a:r>
            <a:r>
              <a:rPr lang="en-US" dirty="0" err="1"/>
              <a:t>literarischer</a:t>
            </a:r>
            <a:r>
              <a:rPr lang="en-US" dirty="0"/>
              <a:t> </a:t>
            </a:r>
            <a:r>
              <a:rPr lang="en-US" dirty="0" err="1"/>
              <a:t>Diktion</a:t>
            </a:r>
            <a:endParaRPr lang="en-US" dirty="0"/>
          </a:p>
        </p:txBody>
      </p:sp>
      <p:pic>
        <p:nvPicPr>
          <p:cNvPr id="6" name="Picture 2">
            <a:extLst>
              <a:ext uri="{FF2B5EF4-FFF2-40B4-BE49-F238E27FC236}">
                <a16:creationId xmlns:a16="http://schemas.microsoft.com/office/drawing/2014/main" id="{CC3B46E9-C4BB-1F43-8B96-41A4A8691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170" y="698917"/>
            <a:ext cx="2119630" cy="273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2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056E-3874-F04F-ACCA-A5CD82D75122}"/>
              </a:ext>
            </a:extLst>
          </p:cNvPr>
          <p:cNvSpPr>
            <a:spLocks noGrp="1"/>
          </p:cNvSpPr>
          <p:nvPr>
            <p:ph type="title"/>
          </p:nvPr>
        </p:nvSpPr>
        <p:spPr>
          <a:xfrm>
            <a:off x="838200" y="365125"/>
            <a:ext cx="10515600" cy="1325563"/>
          </a:xfrm>
        </p:spPr>
        <p:txBody>
          <a:bodyPr>
            <a:normAutofit/>
          </a:bodyPr>
          <a:lstStyle/>
          <a:p>
            <a:r>
              <a:rPr lang="en-US" dirty="0" err="1"/>
              <a:t>Modellierung</a:t>
            </a:r>
            <a:r>
              <a:rPr lang="en-US" dirty="0"/>
              <a:t> </a:t>
            </a:r>
            <a:r>
              <a:rPr lang="en-US" dirty="0" err="1"/>
              <a:t>Kafkas</a:t>
            </a:r>
            <a:r>
              <a:rPr lang="en-US" dirty="0"/>
              <a:t> </a:t>
            </a:r>
            <a:r>
              <a:rPr lang="en-US" dirty="0" err="1"/>
              <a:t>Substrat</a:t>
            </a:r>
            <a:r>
              <a:rPr lang="en-US" dirty="0"/>
              <a:t>: </a:t>
            </a:r>
            <a:r>
              <a:rPr lang="en-US" dirty="0" err="1"/>
              <a:t>Korpus</a:t>
            </a:r>
            <a:endParaRPr lang="en-US" dirty="0"/>
          </a:p>
        </p:txBody>
      </p:sp>
      <p:sp>
        <p:nvSpPr>
          <p:cNvPr id="3" name="Content Placeholder 2">
            <a:extLst>
              <a:ext uri="{FF2B5EF4-FFF2-40B4-BE49-F238E27FC236}">
                <a16:creationId xmlns:a16="http://schemas.microsoft.com/office/drawing/2014/main" id="{CFEB4EA5-F7EB-E747-8DDB-BFA177F52417}"/>
              </a:ext>
            </a:extLst>
          </p:cNvPr>
          <p:cNvSpPr>
            <a:spLocks noGrp="1"/>
          </p:cNvSpPr>
          <p:nvPr>
            <p:ph idx="1"/>
          </p:nvPr>
        </p:nvSpPr>
        <p:spPr>
          <a:xfrm>
            <a:off x="838200" y="1825625"/>
            <a:ext cx="6609735" cy="4351338"/>
          </a:xfrm>
        </p:spPr>
        <p:txBody>
          <a:bodyPr>
            <a:normAutofit/>
          </a:bodyPr>
          <a:lstStyle/>
          <a:p>
            <a:r>
              <a:rPr lang="en-US" dirty="0"/>
              <a:t>148 </a:t>
            </a:r>
            <a:r>
              <a:rPr lang="en-US" dirty="0" err="1"/>
              <a:t>fiktionale</a:t>
            </a:r>
            <a:r>
              <a:rPr lang="en-US" dirty="0"/>
              <a:t> </a:t>
            </a:r>
            <a:r>
              <a:rPr lang="en-US" dirty="0" err="1"/>
              <a:t>Erzähltexte</a:t>
            </a:r>
            <a:r>
              <a:rPr lang="en-US" dirty="0"/>
              <a:t> (ca. 1790-1930)</a:t>
            </a:r>
          </a:p>
          <a:p>
            <a:pPr lvl="1"/>
            <a:r>
              <a:rPr lang="en-US" dirty="0" err="1"/>
              <a:t>potenzieller</a:t>
            </a:r>
            <a:r>
              <a:rPr lang="en-US" dirty="0"/>
              <a:t> </a:t>
            </a:r>
            <a:r>
              <a:rPr lang="en-US" dirty="0" err="1"/>
              <a:t>Einfluss</a:t>
            </a:r>
            <a:r>
              <a:rPr lang="en-US" dirty="0"/>
              <a:t>/</a:t>
            </a:r>
            <a:r>
              <a:rPr lang="en-US" dirty="0" err="1"/>
              <a:t>Kontext</a:t>
            </a:r>
            <a:r>
              <a:rPr lang="en-US" dirty="0"/>
              <a:t> </a:t>
            </a:r>
            <a:r>
              <a:rPr lang="en-US" dirty="0" err="1"/>
              <a:t>für</a:t>
            </a:r>
            <a:r>
              <a:rPr lang="en-US" dirty="0"/>
              <a:t> Kafka</a:t>
            </a:r>
          </a:p>
          <a:p>
            <a:pPr lvl="1"/>
            <a:r>
              <a:rPr lang="en-US" dirty="0" err="1"/>
              <a:t>inkl</a:t>
            </a:r>
            <a:r>
              <a:rPr lang="en-US" dirty="0"/>
              <a:t>. </a:t>
            </a:r>
            <a:r>
              <a:rPr lang="en-US" dirty="0" err="1"/>
              <a:t>Übersetzungen</a:t>
            </a:r>
            <a:endParaRPr lang="en-US" dirty="0"/>
          </a:p>
          <a:p>
            <a:pPr marL="457200" lvl="1" indent="0">
              <a:buNone/>
            </a:pPr>
            <a:endParaRPr lang="en-US" dirty="0"/>
          </a:p>
          <a:p>
            <a:r>
              <a:rPr lang="en-US" dirty="0"/>
              <a:t>Kafka: 10 </a:t>
            </a:r>
            <a:r>
              <a:rPr lang="en-US" dirty="0" err="1"/>
              <a:t>Texte</a:t>
            </a:r>
            <a:r>
              <a:rPr lang="en-US" dirty="0"/>
              <a:t>; </a:t>
            </a:r>
            <a:r>
              <a:rPr lang="de-CH" dirty="0"/>
              <a:t>344.774 </a:t>
            </a:r>
            <a:r>
              <a:rPr lang="de-DE" dirty="0"/>
              <a:t>Wörter</a:t>
            </a:r>
          </a:p>
          <a:p>
            <a:r>
              <a:rPr lang="en-US" dirty="0"/>
              <a:t>56 </a:t>
            </a:r>
            <a:r>
              <a:rPr lang="en-US" dirty="0" err="1"/>
              <a:t>andere</a:t>
            </a:r>
            <a:r>
              <a:rPr lang="en-US" dirty="0"/>
              <a:t> Autor*</a:t>
            </a:r>
            <a:r>
              <a:rPr lang="en-US" dirty="0" err="1"/>
              <a:t>innen</a:t>
            </a:r>
            <a:r>
              <a:rPr lang="en-US" dirty="0"/>
              <a:t>: 138 </a:t>
            </a:r>
            <a:r>
              <a:rPr lang="en-US" dirty="0" err="1"/>
              <a:t>Texte</a:t>
            </a:r>
            <a:r>
              <a:rPr lang="en-US" dirty="0"/>
              <a:t>; </a:t>
            </a:r>
            <a:r>
              <a:rPr lang="de-CH" dirty="0"/>
              <a:t>10,7 </a:t>
            </a:r>
            <a:r>
              <a:rPr lang="de-CH" dirty="0" err="1"/>
              <a:t>Mio</a:t>
            </a:r>
            <a:r>
              <a:rPr lang="de-CH" dirty="0"/>
              <a:t> </a:t>
            </a:r>
            <a:r>
              <a:rPr lang="de-DE" dirty="0"/>
              <a:t>Wörter</a:t>
            </a:r>
            <a:endParaRPr lang="en-US" dirty="0"/>
          </a:p>
        </p:txBody>
      </p:sp>
      <p:pic>
        <p:nvPicPr>
          <p:cNvPr id="6146" name="Picture 2">
            <a:extLst>
              <a:ext uri="{FF2B5EF4-FFF2-40B4-BE49-F238E27FC236}">
                <a16:creationId xmlns:a16="http://schemas.microsoft.com/office/drawing/2014/main" id="{FDC2C159-D92A-F54D-868B-1CE0A635C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767" y="4171950"/>
            <a:ext cx="2247901" cy="22479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9CDB81A-885B-D64B-AEB0-4BBEF83E6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1864442"/>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50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2F7C3-7CD0-FA4F-9825-E0369D7CCF28}"/>
              </a:ext>
            </a:extLst>
          </p:cNvPr>
          <p:cNvSpPr>
            <a:spLocks noGrp="1"/>
          </p:cNvSpPr>
          <p:nvPr>
            <p:ph type="title"/>
          </p:nvPr>
        </p:nvSpPr>
        <p:spPr/>
        <p:txBody>
          <a:bodyPr/>
          <a:lstStyle/>
          <a:p>
            <a:r>
              <a:rPr lang="en-US" dirty="0" err="1"/>
              <a:t>Methode</a:t>
            </a:r>
            <a:endParaRPr lang="en-US" dirty="0"/>
          </a:p>
        </p:txBody>
      </p:sp>
      <p:sp>
        <p:nvSpPr>
          <p:cNvPr id="3" name="Inhaltsplatzhalter 2">
            <a:extLst>
              <a:ext uri="{FF2B5EF4-FFF2-40B4-BE49-F238E27FC236}">
                <a16:creationId xmlns:a16="http://schemas.microsoft.com/office/drawing/2014/main" id="{D6B82F86-7F9A-FF42-98AD-932CE79C1EB2}"/>
              </a:ext>
            </a:extLst>
          </p:cNvPr>
          <p:cNvSpPr>
            <a:spLocks noGrp="1"/>
          </p:cNvSpPr>
          <p:nvPr>
            <p:ph idx="1"/>
          </p:nvPr>
        </p:nvSpPr>
        <p:spPr>
          <a:xfrm>
            <a:off x="838200" y="1825625"/>
            <a:ext cx="7375358" cy="4667250"/>
          </a:xfrm>
        </p:spPr>
        <p:txBody>
          <a:bodyPr>
            <a:normAutofit fontScale="92500" lnSpcReduction="10000"/>
          </a:bodyPr>
          <a:lstStyle/>
          <a:p>
            <a:pPr marL="0" indent="0">
              <a:buNone/>
            </a:pPr>
            <a:r>
              <a:rPr lang="de-CH" dirty="0"/>
              <a:t>Grundannahmen</a:t>
            </a:r>
          </a:p>
          <a:p>
            <a:pPr marL="514350" indent="-514350">
              <a:buFont typeface="+mj-lt"/>
              <a:buAutoNum type="arabicPeriod"/>
            </a:pPr>
            <a:r>
              <a:rPr lang="de-CH" dirty="0"/>
              <a:t>Einzeltexte als Knoten eines Netzwerks</a:t>
            </a:r>
          </a:p>
          <a:p>
            <a:pPr marL="514350" indent="-514350">
              <a:buFont typeface="+mj-lt"/>
              <a:buAutoNum type="arabicPeriod"/>
            </a:pPr>
            <a:r>
              <a:rPr lang="de-CH" dirty="0"/>
              <a:t>Explizite Beziehungen als Kanten zwischen den Knoten</a:t>
            </a:r>
          </a:p>
          <a:p>
            <a:pPr marL="0" indent="0">
              <a:buNone/>
            </a:pPr>
            <a:endParaRPr lang="de-CH" dirty="0"/>
          </a:p>
          <a:p>
            <a:pPr marL="0" indent="0">
              <a:buNone/>
            </a:pPr>
            <a:r>
              <a:rPr lang="de-CH" dirty="0"/>
              <a:t>Operationalisierung «literarische Diktion» </a:t>
            </a:r>
          </a:p>
          <a:p>
            <a:r>
              <a:rPr lang="de-CH" dirty="0"/>
              <a:t>Texte = Knoten: bestimmte textuelle Features </a:t>
            </a:r>
          </a:p>
          <a:p>
            <a:pPr lvl="1"/>
            <a:r>
              <a:rPr lang="de-CH" dirty="0"/>
              <a:t>Hier: reine Wort-Häufigkeiten </a:t>
            </a:r>
          </a:p>
          <a:p>
            <a:pPr lvl="1"/>
            <a:r>
              <a:rPr lang="de-CH" dirty="0"/>
              <a:t>bilden neben Autorsignal andere differenzierte </a:t>
            </a:r>
            <a:r>
              <a:rPr lang="de-CH" dirty="0" err="1"/>
              <a:t>Informationsstrata</a:t>
            </a:r>
            <a:r>
              <a:rPr lang="de-CH" dirty="0"/>
              <a:t> ab (z.B. Eder, 2017)</a:t>
            </a:r>
          </a:p>
          <a:p>
            <a:r>
              <a:rPr lang="de-CH" dirty="0" err="1"/>
              <a:t>Diktionsähnlichkeit</a:t>
            </a:r>
            <a:r>
              <a:rPr lang="de-CH" dirty="0"/>
              <a:t> = Textabstand = Kanten</a:t>
            </a:r>
          </a:p>
        </p:txBody>
      </p:sp>
      <p:pic>
        <p:nvPicPr>
          <p:cNvPr id="1026" name="Picture 2">
            <a:extLst>
              <a:ext uri="{FF2B5EF4-FFF2-40B4-BE49-F238E27FC236}">
                <a16:creationId xmlns:a16="http://schemas.microsoft.com/office/drawing/2014/main" id="{142C87D1-D7B6-BE42-A777-0D7FDDDBC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4170" y="698917"/>
            <a:ext cx="2119630" cy="273008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90B90C37-F94C-9145-87D8-ED1188B6DC54}"/>
              </a:ext>
            </a:extLst>
          </p:cNvPr>
          <p:cNvSpPr/>
          <p:nvPr/>
        </p:nvSpPr>
        <p:spPr>
          <a:xfrm>
            <a:off x="8976496" y="6492875"/>
            <a:ext cx="3024931" cy="276999"/>
          </a:xfrm>
          <a:prstGeom prst="rect">
            <a:avLst/>
          </a:prstGeom>
        </p:spPr>
        <p:txBody>
          <a:bodyPr wrap="none">
            <a:spAutoFit/>
          </a:bodyPr>
          <a:lstStyle/>
          <a:p>
            <a:r>
              <a:rPr lang="en-US" sz="1200" dirty="0"/>
              <a:t>https://</a:t>
            </a:r>
            <a:r>
              <a:rPr lang="en-US" sz="1200" dirty="0" err="1"/>
              <a:t>de.wikipedia.org</a:t>
            </a:r>
            <a:r>
              <a:rPr lang="en-US" sz="1200" dirty="0"/>
              <a:t>/wiki/</a:t>
            </a:r>
            <a:r>
              <a:rPr lang="en-US" sz="1200" dirty="0" err="1"/>
              <a:t>Adjazenzmatrix</a:t>
            </a:r>
            <a:endParaRPr lang="en-US" sz="1200" dirty="0"/>
          </a:p>
        </p:txBody>
      </p:sp>
    </p:spTree>
    <p:extLst>
      <p:ext uri="{BB962C8B-B14F-4D97-AF65-F5344CB8AC3E}">
        <p14:creationId xmlns:p14="http://schemas.microsoft.com/office/powerpoint/2010/main" val="2528404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35C4441-E5D6-CF42-8649-D4DFCDDD8572}"/>
              </a:ext>
            </a:extLst>
          </p:cNvPr>
          <p:cNvSpPr>
            <a:spLocks noGrp="1"/>
          </p:cNvSpPr>
          <p:nvPr>
            <p:ph type="title"/>
          </p:nvPr>
        </p:nvSpPr>
        <p:spPr/>
        <p:txBody>
          <a:bodyPr/>
          <a:lstStyle/>
          <a:p>
            <a:r>
              <a:rPr lang="de-DE" dirty="0"/>
              <a:t>Methode</a:t>
            </a:r>
            <a:endParaRPr lang="en-US" dirty="0"/>
          </a:p>
        </p:txBody>
      </p:sp>
      <p:sp>
        <p:nvSpPr>
          <p:cNvPr id="5" name="Inhaltsplatzhalter 4">
            <a:extLst>
              <a:ext uri="{FF2B5EF4-FFF2-40B4-BE49-F238E27FC236}">
                <a16:creationId xmlns:a16="http://schemas.microsoft.com/office/drawing/2014/main" id="{08E211EB-8945-FC46-ABF0-78B3142440D8}"/>
              </a:ext>
            </a:extLst>
          </p:cNvPr>
          <p:cNvSpPr>
            <a:spLocks noGrp="1"/>
          </p:cNvSpPr>
          <p:nvPr>
            <p:ph idx="1"/>
          </p:nvPr>
        </p:nvSpPr>
        <p:spPr>
          <a:xfrm>
            <a:off x="838200" y="1825625"/>
            <a:ext cx="6363008" cy="4351338"/>
          </a:xfrm>
        </p:spPr>
        <p:txBody>
          <a:bodyPr>
            <a:normAutofit fontScale="85000" lnSpcReduction="10000"/>
          </a:bodyPr>
          <a:lstStyle/>
          <a:p>
            <a:r>
              <a:rPr lang="de-CH" dirty="0"/>
              <a:t>Texte als Datenpunkte in einem hochdimensionalen Koordinatensystem</a:t>
            </a:r>
          </a:p>
          <a:p>
            <a:r>
              <a:rPr lang="en-US" dirty="0"/>
              <a:t>Feature: </a:t>
            </a:r>
            <a:r>
              <a:rPr lang="de-CH" dirty="0"/>
              <a:t>meisthäufige Wörter (100-2000 MFW)</a:t>
            </a:r>
            <a:endParaRPr lang="en-US" dirty="0"/>
          </a:p>
          <a:p>
            <a:pPr lvl="1"/>
            <a:r>
              <a:rPr lang="en-US" dirty="0">
                <a:solidFill>
                  <a:schemeClr val="bg1">
                    <a:lumMod val="50000"/>
                  </a:schemeClr>
                </a:solidFill>
              </a:rPr>
              <a:t>X: </a:t>
            </a:r>
            <a:r>
              <a:rPr lang="en-US" i="1" dirty="0">
                <a:solidFill>
                  <a:schemeClr val="bg1">
                    <a:lumMod val="50000"/>
                  </a:schemeClr>
                </a:solidFill>
              </a:rPr>
              <a:t>Fenster</a:t>
            </a:r>
            <a:r>
              <a:rPr lang="en-US" dirty="0">
                <a:solidFill>
                  <a:schemeClr val="bg1">
                    <a:lumMod val="50000"/>
                  </a:schemeClr>
                </a:solidFill>
              </a:rPr>
              <a:t>, Text A = 4, Text B = 12</a:t>
            </a:r>
          </a:p>
          <a:p>
            <a:pPr lvl="1"/>
            <a:r>
              <a:rPr lang="en-US" dirty="0">
                <a:solidFill>
                  <a:schemeClr val="bg1">
                    <a:lumMod val="50000"/>
                  </a:schemeClr>
                </a:solidFill>
              </a:rPr>
              <a:t>Y: </a:t>
            </a:r>
            <a:r>
              <a:rPr lang="en-US" i="1" dirty="0" err="1">
                <a:solidFill>
                  <a:schemeClr val="bg1">
                    <a:lumMod val="50000"/>
                  </a:schemeClr>
                </a:solidFill>
              </a:rPr>
              <a:t>schon</a:t>
            </a:r>
            <a:r>
              <a:rPr lang="en-US" dirty="0">
                <a:solidFill>
                  <a:schemeClr val="bg1">
                    <a:lumMod val="50000"/>
                  </a:schemeClr>
                </a:solidFill>
              </a:rPr>
              <a:t>, Text A = 30, Text B = 25</a:t>
            </a:r>
          </a:p>
          <a:p>
            <a:r>
              <a:rPr lang="de-CH" dirty="0"/>
              <a:t>Textabstandsmaß</a:t>
            </a:r>
          </a:p>
          <a:p>
            <a:pPr lvl="1"/>
            <a:r>
              <a:rPr lang="de-CH" dirty="0"/>
              <a:t>Wert für Distanz zwischen A, B, C, etc. (</a:t>
            </a:r>
            <a:r>
              <a:rPr lang="de-CH" dirty="0" err="1"/>
              <a:t>cosinus</a:t>
            </a:r>
            <a:r>
              <a:rPr lang="de-CH" dirty="0"/>
              <a:t>)</a:t>
            </a:r>
          </a:p>
          <a:p>
            <a:pPr lvl="1"/>
            <a:r>
              <a:rPr lang="de-CH" dirty="0"/>
              <a:t>Algorithmus: Extraktion drei ähnlichste Nachbarn</a:t>
            </a:r>
          </a:p>
          <a:p>
            <a:pPr lvl="1"/>
            <a:r>
              <a:rPr lang="de-CH" dirty="0"/>
              <a:t>Consensus-Algorithmus (Eder, 2017): stabile Muster (100-2000 MFW) </a:t>
            </a:r>
          </a:p>
          <a:p>
            <a:pPr>
              <a:buFont typeface="Wingdings" pitchFamily="2" charset="2"/>
              <a:buChar char="à"/>
            </a:pPr>
            <a:r>
              <a:rPr lang="de-CH" dirty="0">
                <a:sym typeface="Wingdings" pitchFamily="2" charset="2"/>
              </a:rPr>
              <a:t>Errechnung der Kantengewichte!</a:t>
            </a:r>
          </a:p>
          <a:p>
            <a:pPr marL="0" indent="0" algn="r">
              <a:buNone/>
            </a:pPr>
            <a:r>
              <a:rPr lang="de-CH" dirty="0">
                <a:sym typeface="Wingdings" pitchFamily="2" charset="2"/>
              </a:rPr>
              <a:t>(freie Software R, </a:t>
            </a:r>
            <a:r>
              <a:rPr lang="de-CH" dirty="0" err="1">
                <a:sym typeface="Wingdings" pitchFamily="2" charset="2"/>
              </a:rPr>
              <a:t>paket</a:t>
            </a:r>
            <a:r>
              <a:rPr lang="de-CH" dirty="0">
                <a:sym typeface="Wingdings" pitchFamily="2" charset="2"/>
              </a:rPr>
              <a:t> «</a:t>
            </a:r>
            <a:r>
              <a:rPr lang="de-CH" dirty="0" err="1">
                <a:sym typeface="Wingdings" pitchFamily="2" charset="2"/>
              </a:rPr>
              <a:t>stylo</a:t>
            </a:r>
            <a:r>
              <a:rPr lang="de-CH" dirty="0">
                <a:sym typeface="Wingdings" pitchFamily="2" charset="2"/>
              </a:rPr>
              <a:t>»)</a:t>
            </a:r>
            <a:endParaRPr lang="de-CH" dirty="0"/>
          </a:p>
          <a:p>
            <a:endParaRPr lang="en-US" dirty="0"/>
          </a:p>
        </p:txBody>
      </p:sp>
      <p:sp>
        <p:nvSpPr>
          <p:cNvPr id="2" name="Rechteck 1">
            <a:extLst>
              <a:ext uri="{FF2B5EF4-FFF2-40B4-BE49-F238E27FC236}">
                <a16:creationId xmlns:a16="http://schemas.microsoft.com/office/drawing/2014/main" id="{4FB3C925-8D5A-9A4A-94CB-E6570B876489}"/>
              </a:ext>
            </a:extLst>
          </p:cNvPr>
          <p:cNvSpPr/>
          <p:nvPr/>
        </p:nvSpPr>
        <p:spPr>
          <a:xfrm>
            <a:off x="7201208" y="3524071"/>
            <a:ext cx="4152592" cy="1200329"/>
          </a:xfrm>
          <a:prstGeom prst="rect">
            <a:avLst/>
          </a:prstGeom>
        </p:spPr>
        <p:txBody>
          <a:bodyPr wrap="square">
            <a:spAutoFit/>
          </a:bodyPr>
          <a:lstStyle/>
          <a:p>
            <a:pPr lvl="1"/>
            <a:r>
              <a:rPr lang="de-CH" dirty="0"/>
              <a:t>Distanz zwischen Vektoren meisthäufiger Wörter (100-2000) + Consensus-Algorithmus filtert stabile Muster + drei ähnlichste Nachbarn</a:t>
            </a:r>
          </a:p>
        </p:txBody>
      </p:sp>
      <p:pic>
        <p:nvPicPr>
          <p:cNvPr id="3" name="Grafik 2">
            <a:extLst>
              <a:ext uri="{FF2B5EF4-FFF2-40B4-BE49-F238E27FC236}">
                <a16:creationId xmlns:a16="http://schemas.microsoft.com/office/drawing/2014/main" id="{5FE947F5-6DDC-644B-8FF2-33463E25F5E5}"/>
              </a:ext>
            </a:extLst>
          </p:cNvPr>
          <p:cNvPicPr>
            <a:picLocks noChangeAspect="1"/>
          </p:cNvPicPr>
          <p:nvPr/>
        </p:nvPicPr>
        <p:blipFill>
          <a:blip r:embed="rId3"/>
          <a:stretch>
            <a:fillRect/>
          </a:stretch>
        </p:blipFill>
        <p:spPr>
          <a:xfrm>
            <a:off x="7201208" y="1690688"/>
            <a:ext cx="4232787" cy="4232787"/>
          </a:xfrm>
          <a:prstGeom prst="rect">
            <a:avLst/>
          </a:prstGeom>
        </p:spPr>
      </p:pic>
      <p:sp>
        <p:nvSpPr>
          <p:cNvPr id="6" name="Rechteck 5">
            <a:extLst>
              <a:ext uri="{FF2B5EF4-FFF2-40B4-BE49-F238E27FC236}">
                <a16:creationId xmlns:a16="http://schemas.microsoft.com/office/drawing/2014/main" id="{FE32CC4B-50D8-7C42-8265-A4ADDED2F3DC}"/>
              </a:ext>
            </a:extLst>
          </p:cNvPr>
          <p:cNvSpPr/>
          <p:nvPr/>
        </p:nvSpPr>
        <p:spPr>
          <a:xfrm>
            <a:off x="9237406" y="6308209"/>
            <a:ext cx="2775119" cy="369332"/>
          </a:xfrm>
          <a:prstGeom prst="rect">
            <a:avLst/>
          </a:prstGeom>
        </p:spPr>
        <p:txBody>
          <a:bodyPr wrap="none">
            <a:spAutoFit/>
          </a:bodyPr>
          <a:lstStyle/>
          <a:p>
            <a:r>
              <a:rPr lang="de-CH" dirty="0">
                <a:latin typeface="Helvetica" pitchFamily="2" charset="0"/>
              </a:rPr>
              <a:t>Abb. </a:t>
            </a:r>
            <a:r>
              <a:rPr lang="de-CH" dirty="0" err="1">
                <a:latin typeface="Helvetica" pitchFamily="2" charset="0"/>
              </a:rPr>
              <a:t>Jannidis</a:t>
            </a:r>
            <a:r>
              <a:rPr lang="de-CH" dirty="0">
                <a:latin typeface="Helvetica" pitchFamily="2" charset="0"/>
              </a:rPr>
              <a:t> et al. 2015</a:t>
            </a:r>
            <a:endParaRPr lang="de-CH" dirty="0">
              <a:effectLst/>
              <a:latin typeface="Helvetica" pitchFamily="2" charset="0"/>
            </a:endParaRPr>
          </a:p>
        </p:txBody>
      </p:sp>
    </p:spTree>
    <p:extLst>
      <p:ext uri="{BB962C8B-B14F-4D97-AF65-F5344CB8AC3E}">
        <p14:creationId xmlns:p14="http://schemas.microsoft.com/office/powerpoint/2010/main" val="3845397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C6940-EECB-4549-90B2-22B80977E8E3}"/>
              </a:ext>
            </a:extLst>
          </p:cNvPr>
          <p:cNvSpPr>
            <a:spLocks noGrp="1"/>
          </p:cNvSpPr>
          <p:nvPr>
            <p:ph type="title"/>
          </p:nvPr>
        </p:nvSpPr>
        <p:spPr/>
        <p:txBody>
          <a:bodyPr/>
          <a:lstStyle/>
          <a:p>
            <a:r>
              <a:rPr lang="en-US" dirty="0" err="1"/>
              <a:t>Methode</a:t>
            </a:r>
            <a:r>
              <a:rPr lang="en-US" dirty="0"/>
              <a:t> </a:t>
            </a:r>
          </a:p>
        </p:txBody>
      </p:sp>
      <p:sp>
        <p:nvSpPr>
          <p:cNvPr id="3" name="Inhaltsplatzhalter 2">
            <a:extLst>
              <a:ext uri="{FF2B5EF4-FFF2-40B4-BE49-F238E27FC236}">
                <a16:creationId xmlns:a16="http://schemas.microsoft.com/office/drawing/2014/main" id="{7D2B690E-604D-9447-B231-263D39FDB3B3}"/>
              </a:ext>
            </a:extLst>
          </p:cNvPr>
          <p:cNvSpPr>
            <a:spLocks noGrp="1"/>
          </p:cNvSpPr>
          <p:nvPr>
            <p:ph idx="1"/>
          </p:nvPr>
        </p:nvSpPr>
        <p:spPr>
          <a:xfrm>
            <a:off x="548640" y="1825625"/>
            <a:ext cx="2816352" cy="4351338"/>
          </a:xfrm>
        </p:spPr>
        <p:txBody>
          <a:bodyPr/>
          <a:lstStyle/>
          <a:p>
            <a:pPr marL="0" indent="0">
              <a:buNone/>
            </a:pPr>
            <a:r>
              <a:rPr lang="de-DE" dirty="0" err="1"/>
              <a:t>Adjazenzmatrix</a:t>
            </a:r>
            <a:endParaRPr lang="de-CH" dirty="0"/>
          </a:p>
        </p:txBody>
      </p:sp>
      <p:sp>
        <p:nvSpPr>
          <p:cNvPr id="4" name="AutoShape 4" descr="A={\begin{pmatrix}0&amp;0&amp;12&amp;60&amp;0\\10&amp;0&amp;0&amp;0&amp;0\\0&amp;20&amp;0&amp;32&amp;0\\0&amp;0&amp;0&amp;0&amp;0\\7&amp;0&amp;0&amp;0&amp;0\\\end{pmatrix}}">
            <a:extLst>
              <a:ext uri="{FF2B5EF4-FFF2-40B4-BE49-F238E27FC236}">
                <a16:creationId xmlns:a16="http://schemas.microsoft.com/office/drawing/2014/main" id="{C8223614-2AF3-5C4D-9A7F-0B64721876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fik 8">
            <a:extLst>
              <a:ext uri="{FF2B5EF4-FFF2-40B4-BE49-F238E27FC236}">
                <a16:creationId xmlns:a16="http://schemas.microsoft.com/office/drawing/2014/main" id="{D324721C-295E-B74F-B73B-418F1161E0D9}"/>
              </a:ext>
            </a:extLst>
          </p:cNvPr>
          <p:cNvPicPr>
            <a:picLocks noChangeAspect="1"/>
          </p:cNvPicPr>
          <p:nvPr/>
        </p:nvPicPr>
        <p:blipFill>
          <a:blip r:embed="rId2"/>
          <a:stretch>
            <a:fillRect/>
          </a:stretch>
        </p:blipFill>
        <p:spPr>
          <a:xfrm>
            <a:off x="3070419" y="1690688"/>
            <a:ext cx="8833414" cy="4529511"/>
          </a:xfrm>
          <a:prstGeom prst="rect">
            <a:avLst/>
          </a:prstGeom>
        </p:spPr>
      </p:pic>
      <p:sp>
        <p:nvSpPr>
          <p:cNvPr id="10" name="Rechteck 9">
            <a:extLst>
              <a:ext uri="{FF2B5EF4-FFF2-40B4-BE49-F238E27FC236}">
                <a16:creationId xmlns:a16="http://schemas.microsoft.com/office/drawing/2014/main" id="{D4BFCFD8-5E3A-F345-982B-5C7C661D3101}"/>
              </a:ext>
            </a:extLst>
          </p:cNvPr>
          <p:cNvSpPr/>
          <p:nvPr/>
        </p:nvSpPr>
        <p:spPr>
          <a:xfrm>
            <a:off x="8220773" y="6308209"/>
            <a:ext cx="3683060" cy="369332"/>
          </a:xfrm>
          <a:prstGeom prst="rect">
            <a:avLst/>
          </a:prstGeom>
        </p:spPr>
        <p:txBody>
          <a:bodyPr wrap="none">
            <a:spAutoFit/>
          </a:bodyPr>
          <a:lstStyle/>
          <a:p>
            <a:r>
              <a:rPr lang="de-DE" dirty="0"/>
              <a:t>Open </a:t>
            </a:r>
            <a:r>
              <a:rPr lang="de-DE" dirty="0" err="1"/>
              <a:t>source</a:t>
            </a:r>
            <a:r>
              <a:rPr lang="de-DE" dirty="0"/>
              <a:t> </a:t>
            </a:r>
            <a:r>
              <a:rPr lang="de-DE" dirty="0" err="1"/>
              <a:t>software</a:t>
            </a:r>
            <a:r>
              <a:rPr lang="de-DE" dirty="0"/>
              <a:t>: </a:t>
            </a:r>
            <a:r>
              <a:rPr lang="de-DE" dirty="0" err="1"/>
              <a:t>gephi</a:t>
            </a:r>
            <a:r>
              <a:rPr lang="de-DE" dirty="0"/>
              <a:t> (v. 0.92)</a:t>
            </a:r>
            <a:endParaRPr lang="en-US" dirty="0"/>
          </a:p>
        </p:txBody>
      </p:sp>
      <p:sp>
        <p:nvSpPr>
          <p:cNvPr id="5" name="Rechteck 4">
            <a:extLst>
              <a:ext uri="{FF2B5EF4-FFF2-40B4-BE49-F238E27FC236}">
                <a16:creationId xmlns:a16="http://schemas.microsoft.com/office/drawing/2014/main" id="{3BC8F4C0-9772-9148-A0CB-6C71C6547F90}"/>
              </a:ext>
            </a:extLst>
          </p:cNvPr>
          <p:cNvSpPr/>
          <p:nvPr/>
        </p:nvSpPr>
        <p:spPr>
          <a:xfrm>
            <a:off x="10866816" y="1518571"/>
            <a:ext cx="1037017" cy="4814689"/>
          </a:xfrm>
          <a:prstGeom prst="rect">
            <a:avLst/>
          </a:prstGeom>
          <a:noFill/>
          <a:ln w="38100">
            <a:extLst>
              <a:ext uri="{C807C97D-BFC1-408E-A445-0C87EB9F89A2}">
                <ask:lineSketchStyleProps xmlns:ask="http://schemas.microsoft.com/office/drawing/2018/sketchyshapes" sd="4138900056">
                  <a:custGeom>
                    <a:avLst/>
                    <a:gdLst>
                      <a:gd name="connsiteX0" fmla="*/ 0 w 1037017"/>
                      <a:gd name="connsiteY0" fmla="*/ 0 h 4814689"/>
                      <a:gd name="connsiteX1" fmla="*/ 1037017 w 1037017"/>
                      <a:gd name="connsiteY1" fmla="*/ 0 h 4814689"/>
                      <a:gd name="connsiteX2" fmla="*/ 1037017 w 1037017"/>
                      <a:gd name="connsiteY2" fmla="*/ 4814689 h 4814689"/>
                      <a:gd name="connsiteX3" fmla="*/ 0 w 1037017"/>
                      <a:gd name="connsiteY3" fmla="*/ 4814689 h 4814689"/>
                      <a:gd name="connsiteX4" fmla="*/ 0 w 1037017"/>
                      <a:gd name="connsiteY4" fmla="*/ 0 h 4814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017" h="4814689" extrusionOk="0">
                        <a:moveTo>
                          <a:pt x="0" y="0"/>
                        </a:moveTo>
                        <a:cubicBezTo>
                          <a:pt x="331787" y="55040"/>
                          <a:pt x="828360" y="-37859"/>
                          <a:pt x="1037017" y="0"/>
                        </a:cubicBezTo>
                        <a:cubicBezTo>
                          <a:pt x="1180323" y="1175934"/>
                          <a:pt x="907047" y="3506734"/>
                          <a:pt x="1037017" y="4814689"/>
                        </a:cubicBezTo>
                        <a:cubicBezTo>
                          <a:pt x="925609" y="4897044"/>
                          <a:pt x="280822" y="4895273"/>
                          <a:pt x="0" y="4814689"/>
                        </a:cubicBezTo>
                        <a:cubicBezTo>
                          <a:pt x="91656" y="3510526"/>
                          <a:pt x="-79022" y="2146792"/>
                          <a:pt x="0" y="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515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45C9664A-6029-3947-A47E-5D53CF17B7F8}"/>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46069" y="0"/>
            <a:ext cx="9063088" cy="6846635"/>
          </a:xfrm>
          <a:prstGeom prst="rect">
            <a:avLst/>
          </a:prstGeom>
        </p:spPr>
      </p:pic>
      <p:sp>
        <p:nvSpPr>
          <p:cNvPr id="9" name="Oval 8">
            <a:extLst>
              <a:ext uri="{FF2B5EF4-FFF2-40B4-BE49-F238E27FC236}">
                <a16:creationId xmlns:a16="http://schemas.microsoft.com/office/drawing/2014/main" id="{868840FB-69AE-B34B-BECB-C390DB0A184F}"/>
              </a:ext>
            </a:extLst>
          </p:cNvPr>
          <p:cNvSpPr/>
          <p:nvPr/>
        </p:nvSpPr>
        <p:spPr>
          <a:xfrm rot="20996592">
            <a:off x="2749591" y="-150482"/>
            <a:ext cx="2837051" cy="2073222"/>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88DD360-DCAA-BD43-AACB-69BD5D55E8F0}"/>
              </a:ext>
            </a:extLst>
          </p:cNvPr>
          <p:cNvSpPr/>
          <p:nvPr/>
        </p:nvSpPr>
        <p:spPr>
          <a:xfrm rot="1476544">
            <a:off x="8413975" y="5642708"/>
            <a:ext cx="1316767" cy="1374443"/>
          </a:xfrm>
          <a:prstGeom prst="ellipse">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2118434-B74D-E346-996A-97E87409207A}"/>
              </a:ext>
            </a:extLst>
          </p:cNvPr>
          <p:cNvSpPr/>
          <p:nvPr/>
        </p:nvSpPr>
        <p:spPr>
          <a:xfrm rot="20996592">
            <a:off x="4456471" y="3125957"/>
            <a:ext cx="2837051" cy="2073222"/>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5DA78FC-5359-0F4D-A5C0-78294B16758A}"/>
              </a:ext>
            </a:extLst>
          </p:cNvPr>
          <p:cNvSpPr/>
          <p:nvPr/>
        </p:nvSpPr>
        <p:spPr>
          <a:xfrm rot="1476544">
            <a:off x="3218998" y="3513352"/>
            <a:ext cx="1316767" cy="2792743"/>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D92D0A6A-0D65-724D-AC75-F92EB1E0BAE5}"/>
              </a:ext>
            </a:extLst>
          </p:cNvPr>
          <p:cNvPicPr>
            <a:picLocks noChangeAspect="1"/>
          </p:cNvPicPr>
          <p:nvPr/>
        </p:nvPicPr>
        <p:blipFill rotWithShape="1">
          <a:blip r:embed="rId2">
            <a:extLst>
              <a:ext uri="{28A0092B-C50C-407E-A947-70E740481C1C}">
                <a14:useLocalDpi xmlns:a14="http://schemas.microsoft.com/office/drawing/2010/main" val="0"/>
              </a:ext>
            </a:extLst>
          </a:blip>
          <a:srcRect l="40994" t="28080" r="35852" b="46289"/>
          <a:stretch/>
        </p:blipFill>
        <p:spPr>
          <a:xfrm>
            <a:off x="3574471" y="0"/>
            <a:ext cx="6525491" cy="7223314"/>
          </a:xfrm>
          <a:prstGeom prst="rect">
            <a:avLst/>
          </a:prstGeom>
        </p:spPr>
      </p:pic>
      <p:sp>
        <p:nvSpPr>
          <p:cNvPr id="5" name="Titel 1">
            <a:extLst>
              <a:ext uri="{FF2B5EF4-FFF2-40B4-BE49-F238E27FC236}">
                <a16:creationId xmlns:a16="http://schemas.microsoft.com/office/drawing/2014/main" id="{EF34C25F-FDFB-B640-BCF1-69D94649460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Reinzoomen</a:t>
            </a:r>
            <a:endParaRPr lang="en-US" dirty="0"/>
          </a:p>
        </p:txBody>
      </p:sp>
    </p:spTree>
    <p:extLst>
      <p:ext uri="{BB962C8B-B14F-4D97-AF65-F5344CB8AC3E}">
        <p14:creationId xmlns:p14="http://schemas.microsoft.com/office/powerpoint/2010/main" val="128644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C8F012C-F3E9-8A45-948A-BB0F1D0088C7}"/>
              </a:ext>
            </a:extLst>
          </p:cNvPr>
          <p:cNvPicPr>
            <a:picLocks noChangeAspect="1"/>
          </p:cNvPicPr>
          <p:nvPr/>
        </p:nvPicPr>
        <p:blipFill rotWithShape="1">
          <a:blip r:embed="rId3">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sp>
        <p:nvSpPr>
          <p:cNvPr id="2" name="Titel 1">
            <a:extLst>
              <a:ext uri="{FF2B5EF4-FFF2-40B4-BE49-F238E27FC236}">
                <a16:creationId xmlns:a16="http://schemas.microsoft.com/office/drawing/2014/main" id="{43AB0ACE-7C5B-4C12-9EBB-9D552DFCDB33}"/>
              </a:ext>
            </a:extLst>
          </p:cNvPr>
          <p:cNvSpPr>
            <a:spLocks noGrp="1"/>
          </p:cNvSpPr>
          <p:nvPr>
            <p:ph type="title"/>
          </p:nvPr>
        </p:nvSpPr>
        <p:spPr/>
        <p:txBody>
          <a:bodyPr/>
          <a:lstStyle/>
          <a:p>
            <a:r>
              <a:rPr lang="de-CH" dirty="0"/>
              <a:t>Struktur</a:t>
            </a:r>
          </a:p>
        </p:txBody>
      </p:sp>
      <p:sp>
        <p:nvSpPr>
          <p:cNvPr id="3" name="Inhaltsplatzhalter 2">
            <a:extLst>
              <a:ext uri="{FF2B5EF4-FFF2-40B4-BE49-F238E27FC236}">
                <a16:creationId xmlns:a16="http://schemas.microsoft.com/office/drawing/2014/main" id="{20222027-AF32-4420-9FFA-A437EB1DBDAB}"/>
              </a:ext>
            </a:extLst>
          </p:cNvPr>
          <p:cNvSpPr>
            <a:spLocks noGrp="1"/>
          </p:cNvSpPr>
          <p:nvPr>
            <p:ph idx="1"/>
          </p:nvPr>
        </p:nvSpPr>
        <p:spPr/>
        <p:txBody>
          <a:bodyPr>
            <a:normAutofit/>
          </a:bodyPr>
          <a:lstStyle/>
          <a:p>
            <a:pPr marL="514350" indent="-514350">
              <a:buFont typeface="+mj-lt"/>
              <a:buAutoNum type="arabicPeriod"/>
            </a:pPr>
            <a:r>
              <a:rPr lang="de-DE" sz="3400" dirty="0"/>
              <a:t>Kurze Vorstellung</a:t>
            </a:r>
          </a:p>
          <a:p>
            <a:pPr marL="514350" indent="-514350">
              <a:buFont typeface="+mj-lt"/>
              <a:buAutoNum type="arabicPeriod"/>
            </a:pPr>
            <a:r>
              <a:rPr lang="de-DE" sz="3400" dirty="0"/>
              <a:t>Forschungshorizont</a:t>
            </a:r>
          </a:p>
          <a:p>
            <a:pPr marL="457200" lvl="1" indent="0">
              <a:buNone/>
            </a:pPr>
            <a:r>
              <a:rPr lang="de-DE" sz="3000" dirty="0"/>
              <a:t>Datengetriebene Literaturwissenschaft</a:t>
            </a:r>
          </a:p>
          <a:p>
            <a:pPr marL="514350" indent="-514350">
              <a:buFont typeface="+mj-lt"/>
              <a:buAutoNum type="arabicPeriod"/>
            </a:pPr>
            <a:r>
              <a:rPr lang="de-DE" sz="3400" dirty="0"/>
              <a:t>Studie</a:t>
            </a:r>
          </a:p>
          <a:p>
            <a:pPr marL="457200" lvl="1" indent="0">
              <a:buNone/>
            </a:pPr>
            <a:r>
              <a:rPr lang="en-US" sz="3200" dirty="0"/>
              <a:t>Kafka </a:t>
            </a:r>
            <a:r>
              <a:rPr lang="en-US" sz="3200" dirty="0" err="1"/>
              <a:t>im</a:t>
            </a:r>
            <a:r>
              <a:rPr lang="en-US" sz="3200" dirty="0"/>
              <a:t> </a:t>
            </a:r>
            <a:r>
              <a:rPr lang="en-US" sz="3200" dirty="0" err="1"/>
              <a:t>Netzwerk</a:t>
            </a:r>
            <a:r>
              <a:rPr lang="en-US" sz="3200" dirty="0"/>
              <a:t> </a:t>
            </a:r>
            <a:r>
              <a:rPr lang="en-US" sz="3200" dirty="0" err="1"/>
              <a:t>fiktionaler</a:t>
            </a:r>
            <a:r>
              <a:rPr lang="en-US" sz="3200" dirty="0"/>
              <a:t> </a:t>
            </a:r>
            <a:r>
              <a:rPr lang="en-US" sz="3200" dirty="0" err="1"/>
              <a:t>Diktion</a:t>
            </a:r>
            <a:endParaRPr lang="en-US" sz="3200" dirty="0"/>
          </a:p>
          <a:p>
            <a:pPr marL="514350" indent="-514350">
              <a:buFont typeface="+mj-lt"/>
              <a:buAutoNum type="arabicPeriod"/>
            </a:pPr>
            <a:r>
              <a:rPr lang="de-DE" sz="3400" dirty="0"/>
              <a:t>Konklusionen | Ausblick</a:t>
            </a:r>
          </a:p>
        </p:txBody>
      </p:sp>
    </p:spTree>
    <p:extLst>
      <p:ext uri="{BB962C8B-B14F-4D97-AF65-F5344CB8AC3E}">
        <p14:creationId xmlns:p14="http://schemas.microsoft.com/office/powerpoint/2010/main" val="1628656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430A-173C-6741-9024-E9DE171F1C7F}"/>
              </a:ext>
            </a:extLst>
          </p:cNvPr>
          <p:cNvSpPr>
            <a:spLocks noGrp="1"/>
          </p:cNvSpPr>
          <p:nvPr>
            <p:ph type="title"/>
          </p:nvPr>
        </p:nvSpPr>
        <p:spPr/>
        <p:txBody>
          <a:bodyPr/>
          <a:lstStyle/>
          <a:p>
            <a:endParaRPr lang="en-US"/>
          </a:p>
        </p:txBody>
      </p:sp>
      <p:pic>
        <p:nvPicPr>
          <p:cNvPr id="10" name="Grafik 9">
            <a:extLst>
              <a:ext uri="{FF2B5EF4-FFF2-40B4-BE49-F238E27FC236}">
                <a16:creationId xmlns:a16="http://schemas.microsoft.com/office/drawing/2014/main" id="{84362EA6-60C3-AF4E-9E8F-42D5A80223C7}"/>
              </a:ext>
            </a:extLst>
          </p:cNvPr>
          <p:cNvPicPr>
            <a:picLocks noChangeAspect="1"/>
          </p:cNvPicPr>
          <p:nvPr/>
        </p:nvPicPr>
        <p:blipFill rotWithShape="1">
          <a:blip r:embed="rId3"/>
          <a:srcRect t="8448"/>
          <a:stretch/>
        </p:blipFill>
        <p:spPr>
          <a:xfrm>
            <a:off x="800793" y="365125"/>
            <a:ext cx="11022892" cy="6275662"/>
          </a:xfrm>
          <a:prstGeom prst="rect">
            <a:avLst/>
          </a:prstGeom>
        </p:spPr>
      </p:pic>
      <p:sp>
        <p:nvSpPr>
          <p:cNvPr id="3" name="Rechteck 2">
            <a:extLst>
              <a:ext uri="{FF2B5EF4-FFF2-40B4-BE49-F238E27FC236}">
                <a16:creationId xmlns:a16="http://schemas.microsoft.com/office/drawing/2014/main" id="{5E694665-DF6F-624D-B309-88BDF5353E15}"/>
              </a:ext>
            </a:extLst>
          </p:cNvPr>
          <p:cNvSpPr/>
          <p:nvPr/>
        </p:nvSpPr>
        <p:spPr>
          <a:xfrm>
            <a:off x="4770120" y="363635"/>
            <a:ext cx="7053565" cy="2862322"/>
          </a:xfrm>
          <a:prstGeom prst="rect">
            <a:avLst/>
          </a:prstGeom>
          <a:solidFill>
            <a:schemeClr val="bg1"/>
          </a:solidFill>
        </p:spPr>
        <p:txBody>
          <a:bodyPr wrap="square">
            <a:spAutoFit/>
          </a:bodyPr>
          <a:lstStyle/>
          <a:p>
            <a:r>
              <a:rPr lang="en-US" b="1" dirty="0" err="1"/>
              <a:t>Knoten</a:t>
            </a:r>
            <a:r>
              <a:rPr lang="en-US" b="1" dirty="0"/>
              <a:t> </a:t>
            </a:r>
            <a:r>
              <a:rPr lang="en-US" b="1" dirty="0" err="1"/>
              <a:t>mit</a:t>
            </a:r>
            <a:r>
              <a:rPr lang="en-US" b="1" dirty="0"/>
              <a:t> </a:t>
            </a:r>
            <a:r>
              <a:rPr lang="en-US" b="1" dirty="0" err="1"/>
              <a:t>deutlicher</a:t>
            </a:r>
            <a:r>
              <a:rPr lang="en-US" b="1" dirty="0"/>
              <a:t> </a:t>
            </a:r>
            <a:r>
              <a:rPr lang="en-US" b="1" dirty="0" err="1"/>
              <a:t>Ähnlichkeit</a:t>
            </a:r>
            <a:r>
              <a:rPr lang="en-US" b="1" dirty="0"/>
              <a:t> </a:t>
            </a:r>
            <a:r>
              <a:rPr lang="en-US" b="1" dirty="0" err="1"/>
              <a:t>literarischer</a:t>
            </a:r>
            <a:r>
              <a:rPr lang="en-US" b="1" dirty="0"/>
              <a:t> </a:t>
            </a:r>
            <a:r>
              <a:rPr lang="en-US" b="1" dirty="0" err="1"/>
              <a:t>Diktion</a:t>
            </a:r>
            <a:r>
              <a:rPr lang="en-US" b="1" dirty="0"/>
              <a:t> (Kafka </a:t>
            </a:r>
            <a:r>
              <a:rPr lang="en-US" b="1" dirty="0" err="1"/>
              <a:t>entfernt</a:t>
            </a:r>
            <a:r>
              <a:rPr lang="en-US" b="1" dirty="0"/>
              <a:t>)</a:t>
            </a:r>
          </a:p>
          <a:p>
            <a:pPr marL="285750" indent="-285750">
              <a:buFont typeface="Arial" panose="020B0604020202020204" pitchFamily="34" charset="0"/>
              <a:buChar char="•"/>
            </a:pPr>
            <a:r>
              <a:rPr lang="en-US" dirty="0" err="1"/>
              <a:t>Sonderrolle</a:t>
            </a:r>
            <a:r>
              <a:rPr lang="en-US" dirty="0"/>
              <a:t> Max </a:t>
            </a:r>
            <a:r>
              <a:rPr lang="en-US" dirty="0" err="1"/>
              <a:t>Brod</a:t>
            </a:r>
            <a:r>
              <a:rPr lang="en-US" dirty="0"/>
              <a:t> (</a:t>
            </a:r>
            <a:r>
              <a:rPr lang="en-US" dirty="0" err="1"/>
              <a:t>Herausgeber</a:t>
            </a:r>
            <a:r>
              <a:rPr lang="en-US" dirty="0"/>
              <a:t> / </a:t>
            </a:r>
            <a:r>
              <a:rPr lang="en-US" dirty="0" err="1"/>
              <a:t>Koautor</a:t>
            </a:r>
            <a:r>
              <a:rPr lang="en-US" dirty="0"/>
              <a:t>)</a:t>
            </a:r>
          </a:p>
          <a:p>
            <a:pPr marL="285750" indent="-285750">
              <a:buFont typeface="Arial" panose="020B0604020202020204" pitchFamily="34" charset="0"/>
              <a:buChar char="•"/>
            </a:pPr>
            <a:r>
              <a:rPr lang="en-US" dirty="0" err="1"/>
              <a:t>Trotz</a:t>
            </a:r>
            <a:r>
              <a:rPr lang="en-US" dirty="0"/>
              <a:t> </a:t>
            </a:r>
            <a:r>
              <a:rPr lang="en-US" dirty="0" err="1"/>
              <a:t>diachroner</a:t>
            </a:r>
            <a:r>
              <a:rPr lang="en-US" dirty="0"/>
              <a:t> </a:t>
            </a:r>
            <a:r>
              <a:rPr lang="en-US" dirty="0" err="1"/>
              <a:t>Entfernung</a:t>
            </a:r>
            <a:r>
              <a:rPr lang="en-US" dirty="0"/>
              <a:t>: Goethe, Kleist</a:t>
            </a:r>
          </a:p>
          <a:p>
            <a:pPr marL="285750" indent="-285750">
              <a:buFont typeface="Arial" panose="020B0604020202020204" pitchFamily="34" charset="0"/>
              <a:buChar char="•"/>
            </a:pPr>
            <a:r>
              <a:rPr lang="en-US" dirty="0" err="1"/>
              <a:t>Kanonische</a:t>
            </a:r>
            <a:r>
              <a:rPr lang="en-US" dirty="0"/>
              <a:t> </a:t>
            </a:r>
            <a:r>
              <a:rPr lang="en-US" dirty="0" err="1"/>
              <a:t>Erzählliteratur</a:t>
            </a:r>
            <a:r>
              <a:rPr lang="en-US" dirty="0"/>
              <a:t> 19. </a:t>
            </a:r>
            <a:r>
              <a:rPr lang="en-US" dirty="0" err="1"/>
              <a:t>Jahrdt</a:t>
            </a:r>
            <a:r>
              <a:rPr lang="en-US" dirty="0"/>
              <a:t>. (Dostoevsky, Tolstoy, Raabe, Hamsun)</a:t>
            </a:r>
          </a:p>
          <a:p>
            <a:pPr marL="285750" indent="-285750">
              <a:buFont typeface="Arial" panose="020B0604020202020204" pitchFamily="34" charset="0"/>
              <a:buChar char="•"/>
            </a:pPr>
            <a:r>
              <a:rPr lang="en-US" dirty="0" err="1"/>
              <a:t>Moderne</a:t>
            </a:r>
            <a:r>
              <a:rPr lang="en-US" dirty="0"/>
              <a:t> </a:t>
            </a:r>
            <a:r>
              <a:rPr lang="en-US" dirty="0" err="1"/>
              <a:t>AutorInnen</a:t>
            </a:r>
            <a:r>
              <a:rPr lang="en-US" dirty="0"/>
              <a:t> (Schnitzler, </a:t>
            </a:r>
            <a:r>
              <a:rPr lang="en-US" dirty="0" err="1"/>
              <a:t>Musil</a:t>
            </a:r>
            <a:r>
              <a:rPr lang="en-US" dirty="0"/>
              <a:t>, </a:t>
            </a:r>
            <a:r>
              <a:rPr lang="en-US" dirty="0" err="1"/>
              <a:t>Altenberg</a:t>
            </a:r>
            <a:r>
              <a:rPr lang="en-US" dirty="0"/>
              <a:t>; Hesse, Julie </a:t>
            </a:r>
            <a:r>
              <a:rPr lang="en-US" dirty="0" err="1"/>
              <a:t>Dery</a:t>
            </a:r>
            <a:r>
              <a:rPr lang="en-US" dirty="0"/>
              <a:t>, und Fanny </a:t>
            </a:r>
            <a:r>
              <a:rPr lang="en-US" dirty="0" err="1"/>
              <a:t>Rewentlow</a:t>
            </a:r>
            <a:r>
              <a:rPr lang="en-US" dirty="0"/>
              <a:t>; Robert Walser)</a:t>
            </a:r>
          </a:p>
          <a:p>
            <a:pPr marL="285750" indent="-285750">
              <a:buFont typeface="Arial" panose="020B0604020202020204" pitchFamily="34" charset="0"/>
              <a:buChar char="•"/>
            </a:pPr>
            <a:r>
              <a:rPr lang="en-US" dirty="0" err="1"/>
              <a:t>Mehr</a:t>
            </a:r>
            <a:r>
              <a:rPr lang="en-US" dirty="0"/>
              <a:t> </a:t>
            </a:r>
            <a:r>
              <a:rPr lang="en-US" dirty="0" err="1"/>
              <a:t>als</a:t>
            </a:r>
            <a:r>
              <a:rPr lang="en-US" dirty="0"/>
              <a:t> 1/3: </a:t>
            </a:r>
            <a:r>
              <a:rPr lang="en-US" dirty="0" err="1"/>
              <a:t>realistisch</a:t>
            </a:r>
            <a:r>
              <a:rPr lang="en-US" dirty="0"/>
              <a:t> </a:t>
            </a:r>
            <a:r>
              <a:rPr lang="en-US" dirty="0" err="1"/>
              <a:t>verfahrende</a:t>
            </a:r>
            <a:r>
              <a:rPr lang="en-US" dirty="0"/>
              <a:t> </a:t>
            </a:r>
            <a:r>
              <a:rPr lang="en-US" dirty="0" err="1"/>
              <a:t>Trivialliteratur</a:t>
            </a:r>
            <a:r>
              <a:rPr lang="en-US" dirty="0"/>
              <a:t> (Arthur </a:t>
            </a:r>
            <a:r>
              <a:rPr lang="en-US" dirty="0" err="1"/>
              <a:t>Achleitner</a:t>
            </a:r>
            <a:r>
              <a:rPr lang="en-US" dirty="0"/>
              <a:t>, </a:t>
            </a:r>
            <a:r>
              <a:rPr lang="de-DE" dirty="0" err="1"/>
              <a:t>Nataly</a:t>
            </a:r>
            <a:r>
              <a:rPr lang="de-DE" dirty="0"/>
              <a:t> v. </a:t>
            </a:r>
            <a:r>
              <a:rPr lang="en-US" dirty="0" err="1"/>
              <a:t>Eschtruth</a:t>
            </a:r>
            <a:r>
              <a:rPr lang="en-US" dirty="0"/>
              <a:t>, Kurd </a:t>
            </a:r>
            <a:r>
              <a:rPr lang="en-US" dirty="0" err="1"/>
              <a:t>Lasswitz</a:t>
            </a:r>
            <a:r>
              <a:rPr lang="en-US" dirty="0"/>
              <a:t>, Gustav </a:t>
            </a:r>
            <a:r>
              <a:rPr lang="en-US" dirty="0" err="1"/>
              <a:t>Falke</a:t>
            </a:r>
            <a:r>
              <a:rPr lang="en-US" dirty="0"/>
              <a:t>, Arnold </a:t>
            </a:r>
            <a:r>
              <a:rPr lang="en-US" dirty="0" err="1"/>
              <a:t>Hagenauer</a:t>
            </a:r>
            <a:r>
              <a:rPr lang="en-US" dirty="0"/>
              <a:t>, Olive Schreiner)</a:t>
            </a:r>
          </a:p>
        </p:txBody>
      </p:sp>
    </p:spTree>
    <p:extLst>
      <p:ext uri="{BB962C8B-B14F-4D97-AF65-F5344CB8AC3E}">
        <p14:creationId xmlns:p14="http://schemas.microsoft.com/office/powerpoint/2010/main" val="232121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2917907-5A20-E848-BF17-18059050678A}"/>
              </a:ext>
            </a:extLst>
          </p:cNvPr>
          <p:cNvPicPr>
            <a:picLocks noChangeAspect="1"/>
          </p:cNvPicPr>
          <p:nvPr/>
        </p:nvPicPr>
        <p:blipFill>
          <a:blip r:embed="rId3"/>
          <a:stretch>
            <a:fillRect/>
          </a:stretch>
        </p:blipFill>
        <p:spPr>
          <a:xfrm>
            <a:off x="2693924" y="-329087"/>
            <a:ext cx="7821676" cy="7187087"/>
          </a:xfrm>
          <a:prstGeom prst="rect">
            <a:avLst/>
          </a:prstGeom>
        </p:spPr>
      </p:pic>
      <p:sp>
        <p:nvSpPr>
          <p:cNvPr id="2" name="Titel 1">
            <a:extLst>
              <a:ext uri="{FF2B5EF4-FFF2-40B4-BE49-F238E27FC236}">
                <a16:creationId xmlns:a16="http://schemas.microsoft.com/office/drawing/2014/main" id="{FD10A9C7-9530-8E4F-A713-B0CBC6BE5BA3}"/>
              </a:ext>
            </a:extLst>
          </p:cNvPr>
          <p:cNvSpPr>
            <a:spLocks noGrp="1"/>
          </p:cNvSpPr>
          <p:nvPr>
            <p:ph type="title"/>
          </p:nvPr>
        </p:nvSpPr>
        <p:spPr/>
        <p:txBody>
          <a:bodyPr/>
          <a:lstStyle/>
          <a:p>
            <a:r>
              <a:rPr lang="en-US" dirty="0" err="1"/>
              <a:t>Reinzoomen</a:t>
            </a:r>
            <a:endParaRPr lang="en-US" dirty="0"/>
          </a:p>
        </p:txBody>
      </p:sp>
      <p:sp>
        <p:nvSpPr>
          <p:cNvPr id="4" name="Oval 3">
            <a:extLst>
              <a:ext uri="{FF2B5EF4-FFF2-40B4-BE49-F238E27FC236}">
                <a16:creationId xmlns:a16="http://schemas.microsoft.com/office/drawing/2014/main" id="{99F586ED-7DC1-0F49-9FF6-192E88099FAB}"/>
              </a:ext>
            </a:extLst>
          </p:cNvPr>
          <p:cNvSpPr/>
          <p:nvPr/>
        </p:nvSpPr>
        <p:spPr>
          <a:xfrm rot="20996592">
            <a:off x="4677474" y="596907"/>
            <a:ext cx="2837051" cy="2073222"/>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93D825F7-06C1-DD46-A8C7-AE95C233222D}"/>
              </a:ext>
            </a:extLst>
          </p:cNvPr>
          <p:cNvPicPr>
            <a:picLocks noChangeAspect="1"/>
          </p:cNvPicPr>
          <p:nvPr/>
        </p:nvPicPr>
        <p:blipFill rotWithShape="1">
          <a:blip r:embed="rId3"/>
          <a:srcRect l="13609" t="9331" r="42414" b="59278"/>
          <a:stretch/>
        </p:blipFill>
        <p:spPr>
          <a:xfrm>
            <a:off x="5151120" y="2221491"/>
            <a:ext cx="6785406" cy="4450474"/>
          </a:xfrm>
          <a:prstGeom prst="rect">
            <a:avLst/>
          </a:prstGeom>
          <a:ln w="38100">
            <a:solidFill>
              <a:srgbClr val="7030A0"/>
            </a:solidFill>
            <a:extLst>
              <a:ext uri="{C807C97D-BFC1-408E-A445-0C87EB9F89A2}">
                <ask:lineSketchStyleProps xmlns:ask="http://schemas.microsoft.com/office/drawing/2018/sketchyshapes" sd="86837363">
                  <a:custGeom>
                    <a:avLst/>
                    <a:gdLst>
                      <a:gd name="connsiteX0" fmla="*/ 0 w 6785406"/>
                      <a:gd name="connsiteY0" fmla="*/ 0 h 4450474"/>
                      <a:gd name="connsiteX1" fmla="*/ 6785406 w 6785406"/>
                      <a:gd name="connsiteY1" fmla="*/ 0 h 4450474"/>
                      <a:gd name="connsiteX2" fmla="*/ 6785406 w 6785406"/>
                      <a:gd name="connsiteY2" fmla="*/ 4450474 h 4450474"/>
                      <a:gd name="connsiteX3" fmla="*/ 0 w 6785406"/>
                      <a:gd name="connsiteY3" fmla="*/ 4450474 h 4450474"/>
                      <a:gd name="connsiteX4" fmla="*/ 0 w 6785406"/>
                      <a:gd name="connsiteY4" fmla="*/ 0 h 4450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406" h="4450474" fill="none" extrusionOk="0">
                        <a:moveTo>
                          <a:pt x="0" y="0"/>
                        </a:moveTo>
                        <a:cubicBezTo>
                          <a:pt x="2595994" y="106216"/>
                          <a:pt x="6015357" y="-142119"/>
                          <a:pt x="6785406" y="0"/>
                        </a:cubicBezTo>
                        <a:cubicBezTo>
                          <a:pt x="6784895" y="997707"/>
                          <a:pt x="6784636" y="3268381"/>
                          <a:pt x="6785406" y="4450474"/>
                        </a:cubicBezTo>
                        <a:cubicBezTo>
                          <a:pt x="3564116" y="4421246"/>
                          <a:pt x="3037978" y="4434780"/>
                          <a:pt x="0" y="4450474"/>
                        </a:cubicBezTo>
                        <a:cubicBezTo>
                          <a:pt x="-56229" y="3770571"/>
                          <a:pt x="-65128" y="1222571"/>
                          <a:pt x="0" y="0"/>
                        </a:cubicBezTo>
                        <a:close/>
                      </a:path>
                      <a:path w="6785406" h="4450474" stroke="0" extrusionOk="0">
                        <a:moveTo>
                          <a:pt x="0" y="0"/>
                        </a:moveTo>
                        <a:cubicBezTo>
                          <a:pt x="1503739" y="-71603"/>
                          <a:pt x="4388584" y="126493"/>
                          <a:pt x="6785406" y="0"/>
                        </a:cubicBezTo>
                        <a:cubicBezTo>
                          <a:pt x="6696216" y="1916019"/>
                          <a:pt x="6941190" y="3196797"/>
                          <a:pt x="6785406" y="4450474"/>
                        </a:cubicBezTo>
                        <a:cubicBezTo>
                          <a:pt x="5168590" y="4495318"/>
                          <a:pt x="2089997" y="4293587"/>
                          <a:pt x="0" y="4450474"/>
                        </a:cubicBezTo>
                        <a:cubicBezTo>
                          <a:pt x="-31925" y="3571469"/>
                          <a:pt x="67210" y="1543592"/>
                          <a:pt x="0" y="0"/>
                        </a:cubicBezTo>
                        <a:close/>
                      </a:path>
                    </a:pathLst>
                  </a:custGeom>
                  <ask:type>
                    <ask:lineSketchCurved/>
                  </ask:type>
                </ask:lineSketchStyleProps>
              </a:ext>
            </a:extLst>
          </a:ln>
        </p:spPr>
      </p:pic>
    </p:spTree>
    <p:extLst>
      <p:ext uri="{BB962C8B-B14F-4D97-AF65-F5344CB8AC3E}">
        <p14:creationId xmlns:p14="http://schemas.microsoft.com/office/powerpoint/2010/main" val="35361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7CB1D-0D67-2741-9B2B-E05ADCED78ED}"/>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40E81F70-1FD5-BE4A-80DE-1E8EF95F7697}"/>
              </a:ext>
            </a:extLst>
          </p:cNvPr>
          <p:cNvGraphicFramePr>
            <a:graphicFrameLocks noGrp="1"/>
          </p:cNvGraphicFramePr>
          <p:nvPr>
            <p:ph idx="1"/>
            <p:extLst>
              <p:ext uri="{D42A27DB-BD31-4B8C-83A1-F6EECF244321}">
                <p14:modId xmlns:p14="http://schemas.microsoft.com/office/powerpoint/2010/main" val="3718232314"/>
              </p:ext>
            </p:extLst>
          </p:nvPr>
        </p:nvGraphicFramePr>
        <p:xfrm>
          <a:off x="838200" y="1594140"/>
          <a:ext cx="8139545" cy="4543424"/>
        </p:xfrm>
        <a:graphic>
          <a:graphicData uri="http://schemas.openxmlformats.org/drawingml/2006/table">
            <a:tbl>
              <a:tblPr firstRow="1">
                <a:tableStyleId>{17292A2E-F333-43FB-9621-5CBBE7FDCDCB}</a:tableStyleId>
              </a:tblPr>
              <a:tblGrid>
                <a:gridCol w="3095696">
                  <a:extLst>
                    <a:ext uri="{9D8B030D-6E8A-4147-A177-3AD203B41FA5}">
                      <a16:colId xmlns:a16="http://schemas.microsoft.com/office/drawing/2014/main" val="848635037"/>
                    </a:ext>
                  </a:extLst>
                </a:gridCol>
                <a:gridCol w="3924661">
                  <a:extLst>
                    <a:ext uri="{9D8B030D-6E8A-4147-A177-3AD203B41FA5}">
                      <a16:colId xmlns:a16="http://schemas.microsoft.com/office/drawing/2014/main" val="2403737760"/>
                    </a:ext>
                  </a:extLst>
                </a:gridCol>
                <a:gridCol w="1119188">
                  <a:extLst>
                    <a:ext uri="{9D8B030D-6E8A-4147-A177-3AD203B41FA5}">
                      <a16:colId xmlns:a16="http://schemas.microsoft.com/office/drawing/2014/main" val="1693620739"/>
                    </a:ext>
                  </a:extLst>
                </a:gridCol>
              </a:tblGrid>
              <a:tr h="567928">
                <a:tc>
                  <a:txBody>
                    <a:bodyPr/>
                    <a:lstStyle/>
                    <a:p>
                      <a:r>
                        <a:rPr lang="de-CH" sz="1800" dirty="0">
                          <a:effectLst/>
                        </a:rPr>
                        <a:t>Knoten 1</a:t>
                      </a:r>
                    </a:p>
                  </a:txBody>
                  <a:tcPr marL="33679" marR="33679" marT="33679" marB="33679"/>
                </a:tc>
                <a:tc>
                  <a:txBody>
                    <a:bodyPr/>
                    <a:lstStyle/>
                    <a:p>
                      <a:r>
                        <a:rPr lang="de-CH" sz="1800" dirty="0">
                          <a:effectLst/>
                        </a:rPr>
                        <a:t>Knoten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4048815438"/>
                  </a:ext>
                </a:extLst>
              </a:tr>
              <a:tr h="567928">
                <a:tc>
                  <a:txBody>
                    <a:bodyPr/>
                    <a:lstStyle/>
                    <a:p>
                      <a:r>
                        <a:rPr lang="de-CH" sz="1800" b="1" dirty="0">
                          <a:effectLst/>
                        </a:rPr>
                        <a:t>kafka_kuebelreiter_1917_de</a:t>
                      </a:r>
                    </a:p>
                  </a:txBody>
                  <a:tcPr marL="26340" marR="26340" marT="26340" marB="26340"/>
                </a:tc>
                <a:tc>
                  <a:txBody>
                    <a:bodyPr/>
                    <a:lstStyle/>
                    <a:p>
                      <a:r>
                        <a:rPr lang="de-CH" sz="1800" b="1" dirty="0">
                          <a:effectLst/>
                        </a:rPr>
                        <a:t>achleitner_tann_1897_de</a:t>
                      </a:r>
                    </a:p>
                  </a:txBody>
                  <a:tcPr marL="26340" marR="26340" marT="26340" marB="26340"/>
                </a:tc>
                <a:tc>
                  <a:txBody>
                    <a:bodyPr/>
                    <a:lstStyle/>
                    <a:p>
                      <a:r>
                        <a:rPr lang="de-CH" sz="1800" b="1" dirty="0">
                          <a:effectLst/>
                        </a:rPr>
                        <a:t>98</a:t>
                      </a:r>
                    </a:p>
                  </a:txBody>
                  <a:tcPr marL="26340" marR="26340" marT="26340" marB="26340"/>
                </a:tc>
                <a:extLst>
                  <a:ext uri="{0D108BD9-81ED-4DB2-BD59-A6C34878D82A}">
                    <a16:rowId xmlns:a16="http://schemas.microsoft.com/office/drawing/2014/main" val="2087299872"/>
                  </a:ext>
                </a:extLst>
              </a:tr>
              <a:tr h="567928">
                <a:tc>
                  <a:txBody>
                    <a:bodyPr/>
                    <a:lstStyle/>
                    <a:p>
                      <a:r>
                        <a:rPr lang="de-CH" sz="1800" dirty="0">
                          <a:effectLst/>
                        </a:rPr>
                        <a:t>kafka_kuebelreiter_1917_de</a:t>
                      </a:r>
                    </a:p>
                  </a:txBody>
                  <a:tcPr marL="26340" marR="26340" marT="26340" marB="26340"/>
                </a:tc>
                <a:tc>
                  <a:txBody>
                    <a:bodyPr/>
                    <a:lstStyle/>
                    <a:p>
                      <a:r>
                        <a:rPr lang="de-CH" sz="1800" dirty="0">
                          <a:effectLst/>
                        </a:rPr>
                        <a:t>eschstruth_katz_1886_de</a:t>
                      </a:r>
                    </a:p>
                  </a:txBody>
                  <a:tcPr marL="26340" marR="26340" marT="26340" marB="26340"/>
                </a:tc>
                <a:tc>
                  <a:txBody>
                    <a:bodyPr/>
                    <a:lstStyle/>
                    <a:p>
                      <a:r>
                        <a:rPr lang="de-CH" sz="1800">
                          <a:effectLst/>
                        </a:rPr>
                        <a:t>76</a:t>
                      </a:r>
                    </a:p>
                  </a:txBody>
                  <a:tcPr marL="26340" marR="26340" marT="26340" marB="26340"/>
                </a:tc>
                <a:extLst>
                  <a:ext uri="{0D108BD9-81ED-4DB2-BD59-A6C34878D82A}">
                    <a16:rowId xmlns:a16="http://schemas.microsoft.com/office/drawing/2014/main" val="668355803"/>
                  </a:ext>
                </a:extLst>
              </a:tr>
              <a:tr h="567928">
                <a:tc>
                  <a:txBody>
                    <a:bodyPr/>
                    <a:lstStyle/>
                    <a:p>
                      <a:r>
                        <a:rPr lang="de-CH" sz="1800" dirty="0">
                          <a:effectLst/>
                        </a:rPr>
                        <a:t>kafka_kuebelreiter_1917_de</a:t>
                      </a:r>
                    </a:p>
                  </a:txBody>
                  <a:tcPr marL="26340" marR="26340" marT="26340" marB="26340"/>
                </a:tc>
                <a:tc>
                  <a:txBody>
                    <a:bodyPr/>
                    <a:lstStyle/>
                    <a:p>
                      <a:r>
                        <a:rPr lang="de-CH" sz="1800" b="0" dirty="0">
                          <a:solidFill>
                            <a:schemeClr val="tx1"/>
                          </a:solidFill>
                          <a:effectLst/>
                        </a:rPr>
                        <a:t>kleist_bettelweib_1810_de</a:t>
                      </a:r>
                    </a:p>
                  </a:txBody>
                  <a:tcPr marL="26340" marR="26340" marT="26340" marB="26340"/>
                </a:tc>
                <a:tc>
                  <a:txBody>
                    <a:bodyPr/>
                    <a:lstStyle/>
                    <a:p>
                      <a:r>
                        <a:rPr lang="de-CH" sz="1800">
                          <a:effectLst/>
                        </a:rPr>
                        <a:t>26</a:t>
                      </a:r>
                    </a:p>
                  </a:txBody>
                  <a:tcPr marL="26340" marR="26340" marT="26340" marB="26340"/>
                </a:tc>
                <a:extLst>
                  <a:ext uri="{0D108BD9-81ED-4DB2-BD59-A6C34878D82A}">
                    <a16:rowId xmlns:a16="http://schemas.microsoft.com/office/drawing/2014/main" val="140480676"/>
                  </a:ext>
                </a:extLst>
              </a:tr>
              <a:tr h="567928">
                <a:tc>
                  <a:txBody>
                    <a:bodyPr/>
                    <a:lstStyle/>
                    <a:p>
                      <a:r>
                        <a:rPr lang="de-CH" sz="1800" dirty="0">
                          <a:effectLst/>
                        </a:rPr>
                        <a:t>kafka_kuebelreiter_1917_de</a:t>
                      </a:r>
                    </a:p>
                  </a:txBody>
                  <a:tcPr marL="26340" marR="26340" marT="26340" marB="26340"/>
                </a:tc>
                <a:tc>
                  <a:txBody>
                    <a:bodyPr/>
                    <a:lstStyle/>
                    <a:p>
                      <a:r>
                        <a:rPr lang="de-CH" sz="1800" b="1" dirty="0">
                          <a:solidFill>
                            <a:schemeClr val="tx1"/>
                          </a:solidFill>
                          <a:effectLst/>
                        </a:rPr>
                        <a:t>schnitzler_else_1924_de</a:t>
                      </a:r>
                    </a:p>
                  </a:txBody>
                  <a:tcPr marL="26340" marR="26340" marT="26340" marB="26340"/>
                </a:tc>
                <a:tc>
                  <a:txBody>
                    <a:bodyPr/>
                    <a:lstStyle/>
                    <a:p>
                      <a:r>
                        <a:rPr lang="de-CH" sz="1800" dirty="0">
                          <a:effectLst/>
                        </a:rPr>
                        <a:t>20</a:t>
                      </a:r>
                    </a:p>
                  </a:txBody>
                  <a:tcPr marL="26340" marR="26340" marT="26340" marB="26340"/>
                </a:tc>
                <a:extLst>
                  <a:ext uri="{0D108BD9-81ED-4DB2-BD59-A6C34878D82A}">
                    <a16:rowId xmlns:a16="http://schemas.microsoft.com/office/drawing/2014/main" val="800446988"/>
                  </a:ext>
                </a:extLst>
              </a:tr>
              <a:tr h="567928">
                <a:tc>
                  <a:txBody>
                    <a:bodyPr/>
                    <a:lstStyle/>
                    <a:p>
                      <a:r>
                        <a:rPr lang="de-CH" sz="1800" dirty="0">
                          <a:effectLst/>
                        </a:rPr>
                        <a:t>kafka_kuebelreiter_1917_de</a:t>
                      </a:r>
                    </a:p>
                  </a:txBody>
                  <a:tcPr marL="26340" marR="26340" marT="26340" marB="26340"/>
                </a:tc>
                <a:tc>
                  <a:txBody>
                    <a:bodyPr/>
                    <a:lstStyle/>
                    <a:p>
                      <a:r>
                        <a:rPr lang="de-CH" sz="1800" b="1" dirty="0">
                          <a:effectLst/>
                        </a:rPr>
                        <a:t>achleitner_bergrichters_1900_de</a:t>
                      </a:r>
                    </a:p>
                  </a:txBody>
                  <a:tcPr marL="26340" marR="26340" marT="26340" marB="26340"/>
                </a:tc>
                <a:tc>
                  <a:txBody>
                    <a:bodyPr/>
                    <a:lstStyle/>
                    <a:p>
                      <a:r>
                        <a:rPr lang="de-CH" sz="1800" b="1" dirty="0">
                          <a:effectLst/>
                        </a:rPr>
                        <a:t>10</a:t>
                      </a:r>
                    </a:p>
                  </a:txBody>
                  <a:tcPr marL="26340" marR="26340" marT="26340" marB="26340"/>
                </a:tc>
                <a:extLst>
                  <a:ext uri="{0D108BD9-81ED-4DB2-BD59-A6C34878D82A}">
                    <a16:rowId xmlns:a16="http://schemas.microsoft.com/office/drawing/2014/main" val="3746677223"/>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dery_liebe_1896_de</a:t>
                      </a:r>
                    </a:p>
                  </a:txBody>
                  <a:tcPr marL="26340" marR="26340" marT="26340" marB="26340"/>
                </a:tc>
                <a:tc>
                  <a:txBody>
                    <a:bodyPr/>
                    <a:lstStyle/>
                    <a:p>
                      <a:r>
                        <a:rPr lang="de-CH" sz="1800">
                          <a:effectLst/>
                        </a:rPr>
                        <a:t>4</a:t>
                      </a:r>
                    </a:p>
                  </a:txBody>
                  <a:tcPr marL="26340" marR="26340" marT="26340" marB="26340"/>
                </a:tc>
                <a:extLst>
                  <a:ext uri="{0D108BD9-81ED-4DB2-BD59-A6C34878D82A}">
                    <a16:rowId xmlns:a16="http://schemas.microsoft.com/office/drawing/2014/main" val="3330621031"/>
                  </a:ext>
                </a:extLst>
              </a:tr>
              <a:tr h="567928">
                <a:tc>
                  <a:txBody>
                    <a:bodyPr/>
                    <a:lstStyle/>
                    <a:p>
                      <a:r>
                        <a:rPr lang="de-CH" sz="1800">
                          <a:effectLst/>
                        </a:rPr>
                        <a:t>kafka_kuebelreiter_1917_de</a:t>
                      </a:r>
                    </a:p>
                  </a:txBody>
                  <a:tcPr marL="26340" marR="26340" marT="26340" marB="26340"/>
                </a:tc>
                <a:tc>
                  <a:txBody>
                    <a:bodyPr/>
                    <a:lstStyle/>
                    <a:p>
                      <a:r>
                        <a:rPr lang="de-CH" sz="1800" dirty="0">
                          <a:effectLst/>
                        </a:rPr>
                        <a:t>lasswitz_seifenblasen_1890_de</a:t>
                      </a:r>
                    </a:p>
                  </a:txBody>
                  <a:tcPr marL="26340" marR="26340" marT="26340" marB="26340"/>
                </a:tc>
                <a:tc>
                  <a:txBody>
                    <a:bodyPr/>
                    <a:lstStyle/>
                    <a:p>
                      <a:r>
                        <a:rPr lang="de-CH" sz="1800" dirty="0">
                          <a:effectLst/>
                        </a:rPr>
                        <a:t>2</a:t>
                      </a:r>
                    </a:p>
                  </a:txBody>
                  <a:tcPr marL="26340" marR="26340" marT="26340" marB="26340"/>
                </a:tc>
                <a:extLst>
                  <a:ext uri="{0D108BD9-81ED-4DB2-BD59-A6C34878D82A}">
                    <a16:rowId xmlns:a16="http://schemas.microsoft.com/office/drawing/2014/main" val="4150645647"/>
                  </a:ext>
                </a:extLst>
              </a:tr>
            </a:tbl>
          </a:graphicData>
        </a:graphic>
      </p:graphicFrame>
      <p:pic>
        <p:nvPicPr>
          <p:cNvPr id="8194" name="Picture 2">
            <a:extLst>
              <a:ext uri="{FF2B5EF4-FFF2-40B4-BE49-F238E27FC236}">
                <a16:creationId xmlns:a16="http://schemas.microsoft.com/office/drawing/2014/main" id="{28FB4301-83C9-FD4F-8D7A-B7C431FB7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365125"/>
            <a:ext cx="2759364" cy="206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B02A0297-E70C-7243-95B4-51BA84306086}"/>
              </a:ext>
            </a:extLst>
          </p:cNvPr>
          <p:cNvSpPr/>
          <p:nvPr/>
        </p:nvSpPr>
        <p:spPr>
          <a:xfrm>
            <a:off x="5829482" y="6522105"/>
            <a:ext cx="6296525" cy="281206"/>
          </a:xfrm>
          <a:prstGeom prst="rect">
            <a:avLst/>
          </a:prstGeom>
        </p:spPr>
        <p:txBody>
          <a:bodyPr wrap="square">
            <a:spAutoFit/>
          </a:bodyPr>
          <a:lstStyle/>
          <a:p>
            <a:r>
              <a:rPr lang="en-US" sz="1200" dirty="0"/>
              <a:t>Pic: </a:t>
            </a:r>
            <a:r>
              <a:rPr lang="en-US" sz="1200" dirty="0" err="1"/>
              <a:t>PeterGerstbach</a:t>
            </a:r>
            <a:r>
              <a:rPr lang="en-US" sz="1200" dirty="0"/>
              <a:t>, CC BY-SA 3.0, https://</a:t>
            </a:r>
            <a:r>
              <a:rPr lang="en-US" sz="1200" dirty="0" err="1"/>
              <a:t>commons.wikimedia.org</a:t>
            </a:r>
            <a:r>
              <a:rPr lang="en-US" sz="1200" dirty="0"/>
              <a:t>/w/</a:t>
            </a:r>
            <a:r>
              <a:rPr lang="en-US" sz="1200" dirty="0" err="1"/>
              <a:t>index.php?curid</a:t>
            </a:r>
            <a:r>
              <a:rPr lang="en-US" sz="1200" dirty="0"/>
              <a:t>=25095924</a:t>
            </a:r>
          </a:p>
        </p:txBody>
      </p:sp>
    </p:spTree>
    <p:extLst>
      <p:ext uri="{BB962C8B-B14F-4D97-AF65-F5344CB8AC3E}">
        <p14:creationId xmlns:p14="http://schemas.microsoft.com/office/powerpoint/2010/main" val="1954390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E036A9-9ACF-5B40-95B7-3DB1A619AA7C}"/>
              </a:ext>
            </a:extLst>
          </p:cNvPr>
          <p:cNvSpPr>
            <a:spLocks noGrp="1"/>
          </p:cNvSpPr>
          <p:nvPr>
            <p:ph type="title"/>
          </p:nvPr>
        </p:nvSpPr>
        <p:spPr/>
        <p:txBody>
          <a:bodyPr/>
          <a:lstStyle/>
          <a:p>
            <a:r>
              <a:rPr lang="en-US" dirty="0" err="1"/>
              <a:t>Reinzoomen</a:t>
            </a:r>
            <a:r>
              <a:rPr lang="en-US" dirty="0"/>
              <a:t>...</a:t>
            </a:r>
          </a:p>
        </p:txBody>
      </p:sp>
      <p:sp>
        <p:nvSpPr>
          <p:cNvPr id="3" name="Inhaltsplatzhalter 2">
            <a:extLst>
              <a:ext uri="{FF2B5EF4-FFF2-40B4-BE49-F238E27FC236}">
                <a16:creationId xmlns:a16="http://schemas.microsoft.com/office/drawing/2014/main" id="{08A9FDD8-B244-2B4E-B887-920E6B3E2734}"/>
              </a:ext>
            </a:extLst>
          </p:cNvPr>
          <p:cNvSpPr>
            <a:spLocks noGrp="1"/>
          </p:cNvSpPr>
          <p:nvPr>
            <p:ph idx="1"/>
          </p:nvPr>
        </p:nvSpPr>
        <p:spPr>
          <a:xfrm>
            <a:off x="838200" y="1825625"/>
            <a:ext cx="10652760" cy="4351338"/>
          </a:xfrm>
        </p:spPr>
        <p:txBody>
          <a:bodyPr>
            <a:normAutofit fontScale="92500" lnSpcReduction="10000"/>
          </a:bodyPr>
          <a:lstStyle/>
          <a:p>
            <a:pPr marL="0" indent="0">
              <a:buNone/>
            </a:pPr>
            <a:r>
              <a:rPr lang="de-CH" dirty="0"/>
              <a:t>Meine Auffahrt schon </a:t>
            </a:r>
            <a:r>
              <a:rPr lang="de-CH" dirty="0" err="1"/>
              <a:t>muß</a:t>
            </a:r>
            <a:r>
              <a:rPr lang="de-CH" dirty="0"/>
              <a:t> es entscheiden; ich reite deshalb auf dem Kübel hin. Als Kübelreiter, die Hand oben am Griff, dem einfachsten Zaumzeug, drehe ich mich beschwerlich die Treppe hinab; unten aber steigt mein Kübel auf, prächtig, prächtig; Kamele, niedrig am Boden hingelagert, steigen, sich schüttelnd unter dem Stock des Führers, nicht schöner auf. </a:t>
            </a:r>
          </a:p>
          <a:p>
            <a:pPr marL="0" indent="0">
              <a:buNone/>
            </a:pPr>
            <a:r>
              <a:rPr lang="de-CH" dirty="0"/>
              <a:t>Durch die festgefrorene Gasse geht es in ebenmäßigem Trab; oft werde ich bis zur Höhe der ersten Stockwerke gehoben; niemals sinke ich bis zur Haustüre hinab. </a:t>
            </a:r>
          </a:p>
          <a:p>
            <a:pPr marL="0" indent="0">
              <a:buNone/>
            </a:pPr>
            <a:r>
              <a:rPr lang="de-CH" dirty="0"/>
              <a:t>Und außergewöhnlich hoch schwebe ich vor dem Kellergewölbe des Händlers, in dem er tief unten an seinem Tischchen kauert und schreibt; um die übergroße Hitze abzulassen, hat er die Tür geöffnet.</a:t>
            </a:r>
          </a:p>
          <a:p>
            <a:pPr marL="0" indent="0" algn="r">
              <a:buNone/>
            </a:pPr>
            <a:r>
              <a:rPr lang="de-CH" dirty="0"/>
              <a:t>Franz Kafka, </a:t>
            </a:r>
            <a:r>
              <a:rPr lang="de-CH" i="1" dirty="0"/>
              <a:t>Der Kübelreiter</a:t>
            </a:r>
            <a:r>
              <a:rPr lang="de-CH" dirty="0"/>
              <a:t>, 1917</a:t>
            </a:r>
          </a:p>
        </p:txBody>
      </p:sp>
    </p:spTree>
    <p:extLst>
      <p:ext uri="{BB962C8B-B14F-4D97-AF65-F5344CB8AC3E}">
        <p14:creationId xmlns:p14="http://schemas.microsoft.com/office/powerpoint/2010/main" val="3710155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534EB-45BB-EA40-9FAF-8E60C65806B7}"/>
              </a:ext>
            </a:extLst>
          </p:cNvPr>
          <p:cNvSpPr>
            <a:spLocks noGrp="1"/>
          </p:cNvSpPr>
          <p:nvPr>
            <p:ph type="title"/>
          </p:nvPr>
        </p:nvSpPr>
        <p:spPr/>
        <p:txBody>
          <a:bodyPr/>
          <a:lstStyle/>
          <a:p>
            <a:r>
              <a:rPr lang="en-US" dirty="0" err="1"/>
              <a:t>Konklusionen</a:t>
            </a:r>
            <a:r>
              <a:rPr lang="en-US" dirty="0"/>
              <a:t> und </a:t>
            </a:r>
            <a:r>
              <a:rPr lang="en-US" dirty="0" err="1"/>
              <a:t>Ausblick</a:t>
            </a:r>
            <a:endParaRPr lang="en-US" dirty="0"/>
          </a:p>
        </p:txBody>
      </p:sp>
      <p:sp>
        <p:nvSpPr>
          <p:cNvPr id="3" name="Inhaltsplatzhalter 2">
            <a:extLst>
              <a:ext uri="{FF2B5EF4-FFF2-40B4-BE49-F238E27FC236}">
                <a16:creationId xmlns:a16="http://schemas.microsoft.com/office/drawing/2014/main" id="{0B52A110-41F3-CE49-802A-716A2666C69B}"/>
              </a:ext>
            </a:extLst>
          </p:cNvPr>
          <p:cNvSpPr>
            <a:spLocks noGrp="1"/>
          </p:cNvSpPr>
          <p:nvPr>
            <p:ph idx="1"/>
          </p:nvPr>
        </p:nvSpPr>
        <p:spPr>
          <a:xfrm>
            <a:off x="838200" y="1825625"/>
            <a:ext cx="10515600" cy="4667250"/>
          </a:xfrm>
        </p:spPr>
        <p:txBody>
          <a:bodyPr>
            <a:normAutofit fontScale="70000" lnSpcReduction="20000"/>
          </a:bodyPr>
          <a:lstStyle/>
          <a:p>
            <a:r>
              <a:rPr lang="en-US" dirty="0" err="1"/>
              <a:t>Kafkas</a:t>
            </a:r>
            <a:r>
              <a:rPr lang="en-US" dirty="0"/>
              <a:t> </a:t>
            </a:r>
            <a:r>
              <a:rPr lang="en-US" dirty="0" err="1"/>
              <a:t>Bezüge</a:t>
            </a:r>
            <a:endParaRPr lang="en-US" dirty="0"/>
          </a:p>
          <a:p>
            <a:pPr lvl="1"/>
            <a:r>
              <a:rPr lang="en-US" dirty="0" err="1"/>
              <a:t>Selbstbezug</a:t>
            </a:r>
            <a:r>
              <a:rPr lang="en-US" dirty="0"/>
              <a:t> (Achtung: </a:t>
            </a:r>
            <a:r>
              <a:rPr lang="en-US" dirty="0" err="1"/>
              <a:t>Maß</a:t>
            </a:r>
            <a:r>
              <a:rPr lang="en-US" dirty="0"/>
              <a:t> “</a:t>
            </a:r>
            <a:r>
              <a:rPr lang="en-US" dirty="0" err="1"/>
              <a:t>kann</a:t>
            </a:r>
            <a:r>
              <a:rPr lang="en-US" dirty="0"/>
              <a:t> </a:t>
            </a:r>
            <a:r>
              <a:rPr lang="en-US" dirty="0" err="1"/>
              <a:t>Autorschaft</a:t>
            </a:r>
            <a:r>
              <a:rPr lang="en-US" dirty="0"/>
              <a:t> </a:t>
            </a:r>
            <a:r>
              <a:rPr lang="en-US" dirty="0" err="1"/>
              <a:t>besonders</a:t>
            </a:r>
            <a:r>
              <a:rPr lang="en-US" dirty="0"/>
              <a:t> gut!”)</a:t>
            </a:r>
          </a:p>
          <a:p>
            <a:pPr lvl="1"/>
            <a:r>
              <a:rPr lang="en-US" dirty="0" err="1"/>
              <a:t>Konkrete</a:t>
            </a:r>
            <a:r>
              <a:rPr lang="en-US" dirty="0"/>
              <a:t> </a:t>
            </a:r>
            <a:r>
              <a:rPr lang="en-US" dirty="0" err="1"/>
              <a:t>Bezüge</a:t>
            </a:r>
            <a:r>
              <a:rPr lang="en-US" dirty="0"/>
              <a:t> </a:t>
            </a:r>
            <a:r>
              <a:rPr lang="en-US" dirty="0" err="1"/>
              <a:t>zu</a:t>
            </a:r>
            <a:r>
              <a:rPr lang="en-US" dirty="0"/>
              <a:t> </a:t>
            </a:r>
            <a:r>
              <a:rPr lang="en-US" dirty="0" err="1"/>
              <a:t>Trivialliteratur</a:t>
            </a:r>
            <a:r>
              <a:rPr lang="en-US" dirty="0"/>
              <a:t> </a:t>
            </a:r>
          </a:p>
          <a:p>
            <a:r>
              <a:rPr lang="en-US" dirty="0" err="1"/>
              <a:t>Skalierung</a:t>
            </a:r>
            <a:r>
              <a:rPr lang="en-US" dirty="0"/>
              <a:t> von </a:t>
            </a:r>
            <a:r>
              <a:rPr lang="en-US" dirty="0" err="1"/>
              <a:t>Komplexität</a:t>
            </a:r>
            <a:endParaRPr lang="en-US" dirty="0"/>
          </a:p>
          <a:p>
            <a:pPr lvl="1"/>
            <a:r>
              <a:rPr lang="en-US" dirty="0" err="1"/>
              <a:t>Potenzialisierung</a:t>
            </a:r>
            <a:r>
              <a:rPr lang="en-US" dirty="0"/>
              <a:t> </a:t>
            </a:r>
            <a:r>
              <a:rPr lang="en-US" dirty="0" err="1"/>
              <a:t>einer</a:t>
            </a:r>
            <a:r>
              <a:rPr lang="en-US" dirty="0"/>
              <a:t> Form </a:t>
            </a:r>
            <a:r>
              <a:rPr lang="en-US" dirty="0" err="1"/>
              <a:t>nichtlinearen</a:t>
            </a:r>
            <a:r>
              <a:rPr lang="en-US" dirty="0"/>
              <a:t> </a:t>
            </a:r>
            <a:r>
              <a:rPr lang="en-US" dirty="0" err="1"/>
              <a:t>Lesens</a:t>
            </a:r>
            <a:r>
              <a:rPr lang="en-US" dirty="0"/>
              <a:t> (Herrmann, 2019)</a:t>
            </a:r>
          </a:p>
          <a:p>
            <a:pPr lvl="1"/>
            <a:r>
              <a:rPr lang="en-US" dirty="0"/>
              <a:t>Graph </a:t>
            </a:r>
            <a:r>
              <a:rPr lang="en-US" i="1" dirty="0"/>
              <a:t>und</a:t>
            </a:r>
            <a:r>
              <a:rPr lang="en-US" dirty="0"/>
              <a:t> </a:t>
            </a:r>
            <a:r>
              <a:rPr lang="en-US" dirty="0" err="1"/>
              <a:t>Adjazenzmatrix</a:t>
            </a:r>
            <a:endParaRPr lang="en-US" dirty="0"/>
          </a:p>
          <a:p>
            <a:pPr lvl="1"/>
            <a:r>
              <a:rPr lang="en-US" dirty="0"/>
              <a:t>Scalable Reading</a:t>
            </a:r>
          </a:p>
          <a:p>
            <a:r>
              <a:rPr lang="en-US" dirty="0"/>
              <a:t>Caveats</a:t>
            </a:r>
          </a:p>
          <a:p>
            <a:pPr lvl="1"/>
            <a:r>
              <a:rPr lang="en-US" dirty="0" err="1"/>
              <a:t>Korpuskritik</a:t>
            </a:r>
            <a:r>
              <a:rPr lang="en-US" dirty="0"/>
              <a:t> (</a:t>
            </a:r>
            <a:r>
              <a:rPr lang="en-US" dirty="0" err="1"/>
              <a:t>Repräsentativität</a:t>
            </a:r>
            <a:r>
              <a:rPr lang="en-US" dirty="0"/>
              <a:t>, </a:t>
            </a:r>
            <a:r>
              <a:rPr lang="en-US" dirty="0" err="1"/>
              <a:t>Spezifizität</a:t>
            </a:r>
            <a:r>
              <a:rPr lang="en-US" dirty="0"/>
              <a:t>)</a:t>
            </a:r>
          </a:p>
          <a:p>
            <a:pPr lvl="1"/>
            <a:r>
              <a:rPr lang="en-US" dirty="0" err="1"/>
              <a:t>Abstraktion</a:t>
            </a:r>
            <a:r>
              <a:rPr lang="en-US" dirty="0"/>
              <a:t> (</a:t>
            </a:r>
            <a:r>
              <a:rPr lang="en-US" dirty="0" err="1"/>
              <a:t>mit</a:t>
            </a:r>
            <a:r>
              <a:rPr lang="en-US" dirty="0"/>
              <a:t> </a:t>
            </a:r>
            <a:r>
              <a:rPr lang="en-US" dirty="0" err="1"/>
              <a:t>dieser</a:t>
            </a:r>
            <a:r>
              <a:rPr lang="en-US" dirty="0"/>
              <a:t> </a:t>
            </a:r>
            <a:r>
              <a:rPr lang="en-US" dirty="0" err="1"/>
              <a:t>Methode</a:t>
            </a:r>
            <a:r>
              <a:rPr lang="en-US" dirty="0"/>
              <a:t> </a:t>
            </a:r>
            <a:r>
              <a:rPr lang="en-US" dirty="0" err="1"/>
              <a:t>aufgewiesene</a:t>
            </a:r>
            <a:r>
              <a:rPr lang="en-US" dirty="0"/>
              <a:t> </a:t>
            </a:r>
            <a:r>
              <a:rPr lang="en-US" dirty="0" err="1"/>
              <a:t>Bezüge</a:t>
            </a:r>
            <a:r>
              <a:rPr lang="en-US" dirty="0"/>
              <a:t> </a:t>
            </a:r>
            <a:r>
              <a:rPr lang="en-US" dirty="0" err="1"/>
              <a:t>sagen</a:t>
            </a:r>
            <a:r>
              <a:rPr lang="en-US" dirty="0"/>
              <a:t> </a:t>
            </a:r>
            <a:r>
              <a:rPr lang="en-US" dirty="0" err="1"/>
              <a:t>nichts</a:t>
            </a:r>
            <a:r>
              <a:rPr lang="en-US" dirty="0"/>
              <a:t> </a:t>
            </a:r>
            <a:r>
              <a:rPr lang="en-US" dirty="0" err="1"/>
              <a:t>über</a:t>
            </a:r>
            <a:r>
              <a:rPr lang="en-US" dirty="0"/>
              <a:t> </a:t>
            </a:r>
            <a:r>
              <a:rPr lang="en-US" dirty="0" err="1"/>
              <a:t>Intentionalität</a:t>
            </a:r>
            <a:r>
              <a:rPr lang="en-US" dirty="0"/>
              <a:t>; </a:t>
            </a:r>
            <a:r>
              <a:rPr lang="en-US" dirty="0" err="1"/>
              <a:t>nur</a:t>
            </a:r>
            <a:r>
              <a:rPr lang="en-US" dirty="0"/>
              <a:t> </a:t>
            </a:r>
            <a:r>
              <a:rPr lang="en-US" dirty="0" err="1"/>
              <a:t>indirekte</a:t>
            </a:r>
            <a:r>
              <a:rPr lang="en-US" dirty="0"/>
              <a:t> </a:t>
            </a:r>
            <a:r>
              <a:rPr lang="en-US" dirty="0" err="1"/>
              <a:t>Informationen</a:t>
            </a:r>
            <a:r>
              <a:rPr lang="en-US" dirty="0"/>
              <a:t> etc.)</a:t>
            </a:r>
          </a:p>
          <a:p>
            <a:r>
              <a:rPr lang="en-US" dirty="0" err="1"/>
              <a:t>Formale</a:t>
            </a:r>
            <a:r>
              <a:rPr lang="en-US" dirty="0"/>
              <a:t> </a:t>
            </a:r>
            <a:r>
              <a:rPr lang="en-US" dirty="0" err="1"/>
              <a:t>Modellierung</a:t>
            </a:r>
            <a:r>
              <a:rPr lang="en-US" dirty="0"/>
              <a:t> </a:t>
            </a:r>
            <a:r>
              <a:rPr lang="en-US" dirty="0" err="1"/>
              <a:t>literarischer</a:t>
            </a:r>
            <a:r>
              <a:rPr lang="en-US" dirty="0"/>
              <a:t> </a:t>
            </a:r>
            <a:r>
              <a:rPr lang="en-US" dirty="0" err="1"/>
              <a:t>Diktion</a:t>
            </a:r>
            <a:endParaRPr lang="en-US" dirty="0"/>
          </a:p>
          <a:p>
            <a:pPr lvl="1"/>
            <a:r>
              <a:rPr lang="en-US" dirty="0"/>
              <a:t>(</a:t>
            </a:r>
            <a:r>
              <a:rPr lang="en-US" dirty="0" err="1"/>
              <a:t>Bezüge</a:t>
            </a:r>
            <a:r>
              <a:rPr lang="en-US" dirty="0"/>
              <a:t> </a:t>
            </a:r>
            <a:r>
              <a:rPr lang="en-US" dirty="0" err="1"/>
              <a:t>mittels</a:t>
            </a:r>
            <a:r>
              <a:rPr lang="en-US" dirty="0"/>
              <a:t> </a:t>
            </a:r>
            <a:r>
              <a:rPr lang="en-US" dirty="0" err="1"/>
              <a:t>erprobter</a:t>
            </a:r>
            <a:r>
              <a:rPr lang="en-US" dirty="0"/>
              <a:t> Bag-of-words features)</a:t>
            </a:r>
          </a:p>
          <a:p>
            <a:pPr lvl="1"/>
            <a:r>
              <a:rPr lang="en-US" dirty="0" err="1"/>
              <a:t>weitere</a:t>
            </a:r>
            <a:r>
              <a:rPr lang="en-US" dirty="0"/>
              <a:t> features </a:t>
            </a:r>
            <a:r>
              <a:rPr lang="en-US" dirty="0" err="1"/>
              <a:t>zur</a:t>
            </a:r>
            <a:r>
              <a:rPr lang="en-US" dirty="0"/>
              <a:t> </a:t>
            </a:r>
            <a:r>
              <a:rPr lang="en-US" dirty="0" err="1"/>
              <a:t>Modellierung</a:t>
            </a:r>
            <a:r>
              <a:rPr lang="en-US" dirty="0"/>
              <a:t> </a:t>
            </a:r>
            <a:r>
              <a:rPr lang="en-US" dirty="0" err="1"/>
              <a:t>literarischer</a:t>
            </a:r>
            <a:r>
              <a:rPr lang="en-US" dirty="0"/>
              <a:t> </a:t>
            </a:r>
            <a:r>
              <a:rPr lang="en-US" dirty="0" err="1"/>
              <a:t>Diktion</a:t>
            </a:r>
            <a:endParaRPr lang="en-US" dirty="0"/>
          </a:p>
          <a:p>
            <a:pPr lvl="1"/>
            <a:r>
              <a:rPr lang="en-US" dirty="0" err="1"/>
              <a:t>weitere</a:t>
            </a:r>
            <a:r>
              <a:rPr lang="en-US" dirty="0"/>
              <a:t> </a:t>
            </a:r>
            <a:r>
              <a:rPr lang="en-US" dirty="0" err="1"/>
              <a:t>textuelle</a:t>
            </a:r>
            <a:r>
              <a:rPr lang="en-US" dirty="0"/>
              <a:t> und </a:t>
            </a:r>
            <a:r>
              <a:rPr lang="en-US" dirty="0" err="1"/>
              <a:t>Metadaten</a:t>
            </a:r>
            <a:endParaRPr lang="en-US" dirty="0"/>
          </a:p>
          <a:p>
            <a:pPr lvl="1"/>
            <a:r>
              <a:rPr lang="en-US" dirty="0" err="1"/>
              <a:t>weitere</a:t>
            </a:r>
            <a:r>
              <a:rPr lang="en-US" dirty="0"/>
              <a:t> </a:t>
            </a:r>
            <a:r>
              <a:rPr lang="en-US" dirty="0" err="1"/>
              <a:t>Netzwerkstatistiken</a:t>
            </a:r>
            <a:r>
              <a:rPr lang="en-US" dirty="0"/>
              <a:t> (Cluster, </a:t>
            </a:r>
            <a:r>
              <a:rPr lang="en-US" dirty="0" err="1"/>
              <a:t>Zentralität</a:t>
            </a:r>
            <a:r>
              <a:rPr lang="en-US" dirty="0"/>
              <a:t>, Degree, etc.)</a:t>
            </a:r>
          </a:p>
          <a:p>
            <a:pPr marL="457200" lvl="1" indent="0">
              <a:buNone/>
            </a:pPr>
            <a:r>
              <a:rPr lang="en-US" b="1" dirty="0">
                <a:sym typeface="Wingdings" pitchFamily="2" charset="2"/>
              </a:rPr>
              <a:t> </a:t>
            </a:r>
            <a:r>
              <a:rPr lang="en-US" b="1" dirty="0" err="1"/>
              <a:t>Theoretische</a:t>
            </a:r>
            <a:r>
              <a:rPr lang="en-US" b="1" dirty="0"/>
              <a:t> </a:t>
            </a:r>
            <a:r>
              <a:rPr lang="en-US" b="1" dirty="0" err="1"/>
              <a:t>Modellierung</a:t>
            </a:r>
            <a:endParaRPr lang="en-US" b="1" dirty="0"/>
          </a:p>
          <a:p>
            <a:endParaRPr lang="en-US" dirty="0"/>
          </a:p>
          <a:p>
            <a:endParaRPr lang="en-US" dirty="0"/>
          </a:p>
        </p:txBody>
      </p:sp>
      <p:pic>
        <p:nvPicPr>
          <p:cNvPr id="4" name="Picture 2">
            <a:extLst>
              <a:ext uri="{FF2B5EF4-FFF2-40B4-BE49-F238E27FC236}">
                <a16:creationId xmlns:a16="http://schemas.microsoft.com/office/drawing/2014/main" id="{22BF2930-2E82-E74D-912B-67CBB8F9BB16}"/>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773602" y="207769"/>
            <a:ext cx="3164398" cy="233731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07020098-36DC-3245-A272-44CAA8BCF6FD}"/>
              </a:ext>
            </a:extLst>
          </p:cNvPr>
          <p:cNvSpPr/>
          <p:nvPr/>
        </p:nvSpPr>
        <p:spPr>
          <a:xfrm>
            <a:off x="9814560" y="6581001"/>
            <a:ext cx="2819383" cy="276999"/>
          </a:xfrm>
          <a:prstGeom prst="rect">
            <a:avLst/>
          </a:prstGeom>
        </p:spPr>
        <p:txBody>
          <a:bodyPr wrap="square">
            <a:spAutoFit/>
          </a:bodyPr>
          <a:lstStyle/>
          <a:p>
            <a:r>
              <a:rPr lang="de-CH" sz="1200" dirty="0" err="1"/>
              <a:t>Pic</a:t>
            </a:r>
            <a:r>
              <a:rPr lang="de-CH" sz="1200" dirty="0"/>
              <a:t>: The National Library </a:t>
            </a:r>
            <a:r>
              <a:rPr lang="de-CH" sz="1200" dirty="0" err="1"/>
              <a:t>of</a:t>
            </a:r>
            <a:r>
              <a:rPr lang="de-CH" sz="1200" dirty="0"/>
              <a:t> Israel</a:t>
            </a:r>
          </a:p>
        </p:txBody>
      </p:sp>
    </p:spTree>
    <p:extLst>
      <p:ext uri="{BB962C8B-B14F-4D97-AF65-F5344CB8AC3E}">
        <p14:creationId xmlns:p14="http://schemas.microsoft.com/office/powerpoint/2010/main" val="162625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785ECD2-50CB-3043-A651-0FD26E7DE7B6}"/>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2062941" y="9775"/>
            <a:ext cx="10129059" cy="7651914"/>
          </a:xfrm>
          <a:prstGeom prst="rect">
            <a:avLst/>
          </a:prstGeom>
        </p:spPr>
      </p:pic>
      <p:sp>
        <p:nvSpPr>
          <p:cNvPr id="2" name="Titel 1"/>
          <p:cNvSpPr>
            <a:spLocks noGrp="1"/>
          </p:cNvSpPr>
          <p:nvPr>
            <p:ph type="ctrTitle"/>
          </p:nvPr>
        </p:nvSpPr>
        <p:spPr>
          <a:xfrm>
            <a:off x="4003737" y="524530"/>
            <a:ext cx="5595257" cy="2387600"/>
          </a:xfrm>
        </p:spPr>
        <p:txBody>
          <a:bodyPr>
            <a:normAutofit/>
          </a:bodyPr>
          <a:lstStyle/>
          <a:p>
            <a:r>
              <a:rPr lang="en-GB" dirty="0" err="1"/>
              <a:t>Vielen</a:t>
            </a:r>
            <a:r>
              <a:rPr lang="en-GB" dirty="0"/>
              <a:t> Dank!</a:t>
            </a:r>
          </a:p>
        </p:txBody>
      </p:sp>
      <p:sp>
        <p:nvSpPr>
          <p:cNvPr id="5" name="Rechteck 4">
            <a:extLst>
              <a:ext uri="{FF2B5EF4-FFF2-40B4-BE49-F238E27FC236}">
                <a16:creationId xmlns:a16="http://schemas.microsoft.com/office/drawing/2014/main" id="{E8717584-B872-46A0-A613-3969DA6E3263}"/>
              </a:ext>
            </a:extLst>
          </p:cNvPr>
          <p:cNvSpPr/>
          <p:nvPr/>
        </p:nvSpPr>
        <p:spPr>
          <a:xfrm>
            <a:off x="955737" y="323362"/>
            <a:ext cx="6096000" cy="6524863"/>
          </a:xfrm>
          <a:prstGeom prst="rect">
            <a:avLst/>
          </a:prstGeom>
        </p:spPr>
        <p:txBody>
          <a:bodyPr>
            <a:spAutoFit/>
          </a:bodyPr>
          <a:lstStyle/>
          <a:p>
            <a:r>
              <a:rPr lang="de-DE" sz="2400" b="1" i="1" dirty="0" err="1"/>
              <a:t>Kudos</a:t>
            </a:r>
            <a:r>
              <a:rPr lang="de-DE" sz="2400" b="1" i="1" dirty="0"/>
              <a:t> </a:t>
            </a:r>
            <a:r>
              <a:rPr lang="de-DE" sz="2400" b="1" i="1" dirty="0" err="1"/>
              <a:t>to</a:t>
            </a:r>
            <a:r>
              <a:rPr lang="de-DE" sz="2400" b="1" i="1" dirty="0"/>
              <a:t>…</a:t>
            </a:r>
          </a:p>
          <a:p>
            <a:r>
              <a:rPr lang="de-DE" dirty="0"/>
              <a:t>Simone </a:t>
            </a:r>
            <a:r>
              <a:rPr lang="de-DE" dirty="0" err="1"/>
              <a:t>Rebora</a:t>
            </a:r>
            <a:endParaRPr lang="de-DE" dirty="0"/>
          </a:p>
          <a:p>
            <a:r>
              <a:rPr lang="de-DE" dirty="0" err="1"/>
              <a:t>Moniek</a:t>
            </a:r>
            <a:r>
              <a:rPr lang="de-DE" dirty="0"/>
              <a:t> </a:t>
            </a:r>
            <a:r>
              <a:rPr lang="de-DE" dirty="0" err="1"/>
              <a:t>Kuijpers</a:t>
            </a:r>
            <a:endParaRPr lang="de-DE" dirty="0"/>
          </a:p>
          <a:p>
            <a:r>
              <a:rPr lang="de-DE" dirty="0"/>
              <a:t>Gerhard Lauer</a:t>
            </a:r>
          </a:p>
          <a:p>
            <a:r>
              <a:rPr lang="de-DE" dirty="0"/>
              <a:t>Giulia </a:t>
            </a:r>
            <a:r>
              <a:rPr lang="de-DE" dirty="0" err="1"/>
              <a:t>Grisot</a:t>
            </a:r>
            <a:endParaRPr lang="de-DE" dirty="0"/>
          </a:p>
          <a:p>
            <a:r>
              <a:rPr lang="de-DE" dirty="0"/>
              <a:t>Thomas </a:t>
            </a:r>
            <a:r>
              <a:rPr lang="de-DE" dirty="0" err="1"/>
              <a:t>Messerli</a:t>
            </a:r>
            <a:endParaRPr lang="de-DE" dirty="0"/>
          </a:p>
          <a:p>
            <a:r>
              <a:rPr lang="de-DE" dirty="0" err="1"/>
              <a:t>Lesther</a:t>
            </a:r>
            <a:r>
              <a:rPr lang="de-DE" dirty="0"/>
              <a:t> </a:t>
            </a:r>
            <a:r>
              <a:rPr lang="de-DE" dirty="0" err="1"/>
              <a:t>Bal-ut</a:t>
            </a:r>
            <a:endParaRPr lang="de-DE" dirty="0"/>
          </a:p>
          <a:p>
            <a:r>
              <a:rPr lang="de-DE" dirty="0"/>
              <a:t>Andjelka </a:t>
            </a:r>
            <a:r>
              <a:rPr lang="de-DE" dirty="0" err="1"/>
              <a:t>Antonijevic</a:t>
            </a:r>
            <a:endParaRPr lang="de-DE" dirty="0"/>
          </a:p>
          <a:p>
            <a:r>
              <a:rPr lang="de-DE" dirty="0"/>
              <a:t>Massimo </a:t>
            </a:r>
            <a:r>
              <a:rPr lang="de-DE" dirty="0" err="1"/>
              <a:t>Salgaro</a:t>
            </a:r>
            <a:endParaRPr lang="de-DE" dirty="0"/>
          </a:p>
          <a:p>
            <a:r>
              <a:rPr lang="de-DE" dirty="0"/>
              <a:t>Markus Paluch</a:t>
            </a:r>
          </a:p>
          <a:p>
            <a:r>
              <a:rPr lang="de-DE" dirty="0"/>
              <a:t>Cosima Mattner</a:t>
            </a:r>
          </a:p>
          <a:p>
            <a:r>
              <a:rPr lang="de-DE" dirty="0"/>
              <a:t>Mathias Göbel</a:t>
            </a:r>
          </a:p>
          <a:p>
            <a:r>
              <a:rPr lang="de-DE" dirty="0"/>
              <a:t>Maxi Wess</a:t>
            </a:r>
          </a:p>
          <a:p>
            <a:r>
              <a:rPr lang="de-DE" dirty="0"/>
              <a:t>Ronald Weller</a:t>
            </a:r>
          </a:p>
          <a:p>
            <a:r>
              <a:rPr lang="de-DE" dirty="0"/>
              <a:t>Franz Mertins</a:t>
            </a:r>
          </a:p>
          <a:p>
            <a:r>
              <a:rPr lang="de-DE" dirty="0"/>
              <a:t>Lara Pahlitzsch</a:t>
            </a:r>
          </a:p>
          <a:p>
            <a:r>
              <a:rPr lang="de-DE" dirty="0"/>
              <a:t>Lisa Hannemann</a:t>
            </a:r>
          </a:p>
          <a:p>
            <a:r>
              <a:rPr lang="de-DE" dirty="0"/>
              <a:t>Gabriela Rotari</a:t>
            </a:r>
          </a:p>
          <a:p>
            <a:r>
              <a:rPr lang="de-DE" dirty="0"/>
              <a:t>Imme </a:t>
            </a:r>
            <a:r>
              <a:rPr lang="de-DE" dirty="0" err="1"/>
              <a:t>Bageritz</a:t>
            </a:r>
            <a:endParaRPr lang="de-DE" dirty="0"/>
          </a:p>
          <a:p>
            <a:r>
              <a:rPr lang="de-DE" dirty="0"/>
              <a:t>Benedict </a:t>
            </a:r>
            <a:r>
              <a:rPr lang="de-DE" dirty="0" err="1"/>
              <a:t>Spermoser</a:t>
            </a:r>
            <a:endParaRPr lang="de-DE" dirty="0"/>
          </a:p>
          <a:p>
            <a:r>
              <a:rPr lang="de-DE" dirty="0"/>
              <a:t>Christina Schmidt</a:t>
            </a:r>
          </a:p>
          <a:p>
            <a:r>
              <a:rPr lang="de-DE" dirty="0" err="1"/>
              <a:t>Antastasiia</a:t>
            </a:r>
            <a:r>
              <a:rPr lang="de-DE" dirty="0"/>
              <a:t> </a:t>
            </a:r>
            <a:r>
              <a:rPr lang="de-DE" dirty="0" err="1"/>
              <a:t>Kysliak</a:t>
            </a:r>
            <a:r>
              <a:rPr lang="de-DE" dirty="0"/>
              <a:t> u.v.m.</a:t>
            </a:r>
          </a:p>
          <a:p>
            <a:pPr marL="257175" indent="-257175">
              <a:buFont typeface="Arial" panose="020B0604020202020204" pitchFamily="34" charset="0"/>
              <a:buChar char="•"/>
            </a:pPr>
            <a:endParaRPr lang="de-DE" sz="800" dirty="0"/>
          </a:p>
          <a:p>
            <a:pPr marL="257175" indent="-257175">
              <a:buFont typeface="Arial" panose="020B0604020202020204" pitchFamily="34" charset="0"/>
              <a:buChar char="•"/>
            </a:pPr>
            <a:endParaRPr lang="de-DE" sz="800" dirty="0"/>
          </a:p>
        </p:txBody>
      </p:sp>
    </p:spTree>
    <p:extLst>
      <p:ext uri="{BB962C8B-B14F-4D97-AF65-F5344CB8AC3E}">
        <p14:creationId xmlns:p14="http://schemas.microsoft.com/office/powerpoint/2010/main" val="716275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94-F9DB-D14E-9E01-DE39A1A38DEE}"/>
              </a:ext>
            </a:extLst>
          </p:cNvPr>
          <p:cNvSpPr>
            <a:spLocks noGrp="1"/>
          </p:cNvSpPr>
          <p:nvPr>
            <p:ph type="title"/>
          </p:nvPr>
        </p:nvSpPr>
        <p:spPr>
          <a:xfrm>
            <a:off x="838200" y="365125"/>
            <a:ext cx="10515600" cy="1325563"/>
          </a:xfrm>
        </p:spPr>
        <p:txBody>
          <a:bodyPr>
            <a:normAutofit/>
          </a:bodyPr>
          <a:lstStyle/>
          <a:p>
            <a:r>
              <a:rPr lang="en-US" dirty="0" err="1"/>
              <a:t>Literarische</a:t>
            </a:r>
            <a:r>
              <a:rPr lang="en-US" dirty="0"/>
              <a:t> </a:t>
            </a:r>
            <a:r>
              <a:rPr lang="en-US" dirty="0" err="1"/>
              <a:t>Diktion</a:t>
            </a:r>
            <a:r>
              <a:rPr lang="en-US" dirty="0"/>
              <a:t>: </a:t>
            </a:r>
            <a:r>
              <a:rPr lang="en-US" dirty="0" err="1"/>
              <a:t>Fiktionaliät</a:t>
            </a:r>
            <a:endParaRPr lang="en-US" dirty="0"/>
          </a:p>
        </p:txBody>
      </p:sp>
      <p:graphicFrame>
        <p:nvGraphicFramePr>
          <p:cNvPr id="5" name="Content Placeholder 4">
            <a:extLst>
              <a:ext uri="{FF2B5EF4-FFF2-40B4-BE49-F238E27FC236}">
                <a16:creationId xmlns:a16="http://schemas.microsoft.com/office/drawing/2014/main" id="{FEC83B43-5FF3-6840-8C74-F8A7B6E5DE29}"/>
              </a:ext>
            </a:extLst>
          </p:cNvPr>
          <p:cNvGraphicFramePr>
            <a:graphicFrameLocks noGrp="1"/>
          </p:cNvGraphicFramePr>
          <p:nvPr>
            <p:ph idx="1"/>
          </p:nvPr>
        </p:nvGraphicFramePr>
        <p:xfrm>
          <a:off x="1686426" y="1715288"/>
          <a:ext cx="8819147" cy="335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0B1D2C7E-9D64-44CC-A17E-CE518181D766}"/>
              </a:ext>
            </a:extLst>
          </p:cNvPr>
          <p:cNvSpPr txBox="1"/>
          <p:nvPr/>
        </p:nvSpPr>
        <p:spPr>
          <a:xfrm>
            <a:off x="616410" y="5095863"/>
            <a:ext cx="5253682" cy="369332"/>
          </a:xfrm>
          <a:prstGeom prst="rect">
            <a:avLst/>
          </a:prstGeom>
          <a:noFill/>
        </p:spPr>
        <p:txBody>
          <a:bodyPr wrap="none" rtlCol="0">
            <a:spAutoFit/>
          </a:bodyPr>
          <a:lstStyle/>
          <a:p>
            <a:r>
              <a:rPr lang="de-DE" dirty="0"/>
              <a:t>Mimesis, </a:t>
            </a:r>
            <a:r>
              <a:rPr lang="de-DE" dirty="0" err="1"/>
              <a:t>Embodiment</a:t>
            </a:r>
            <a:r>
              <a:rPr lang="de-DE" dirty="0"/>
              <a:t>, Situierte Kognition, Simulation</a:t>
            </a:r>
            <a:endParaRPr lang="de-CH" dirty="0"/>
          </a:p>
        </p:txBody>
      </p:sp>
      <p:sp>
        <p:nvSpPr>
          <p:cNvPr id="8" name="Textfeld 7">
            <a:extLst>
              <a:ext uri="{FF2B5EF4-FFF2-40B4-BE49-F238E27FC236}">
                <a16:creationId xmlns:a16="http://schemas.microsoft.com/office/drawing/2014/main" id="{57824866-CCCC-4677-80AD-8256E9E176D1}"/>
              </a:ext>
            </a:extLst>
          </p:cNvPr>
          <p:cNvSpPr txBox="1"/>
          <p:nvPr/>
        </p:nvSpPr>
        <p:spPr>
          <a:xfrm>
            <a:off x="6522795" y="5095863"/>
            <a:ext cx="5016502" cy="369332"/>
          </a:xfrm>
          <a:prstGeom prst="rect">
            <a:avLst/>
          </a:prstGeom>
          <a:noFill/>
        </p:spPr>
        <p:txBody>
          <a:bodyPr wrap="none" rtlCol="0">
            <a:spAutoFit/>
          </a:bodyPr>
          <a:lstStyle/>
          <a:p>
            <a:pPr algn="ctr"/>
            <a:r>
              <a:rPr lang="en-US" dirty="0"/>
              <a:t>“Pretense Play”, </a:t>
            </a:r>
            <a:r>
              <a:rPr lang="en-US" dirty="0" err="1"/>
              <a:t>Repräsentationsproblem</a:t>
            </a:r>
            <a:r>
              <a:rPr lang="en-US" dirty="0"/>
              <a:t>, </a:t>
            </a:r>
            <a:r>
              <a:rPr lang="en-US" dirty="0" err="1"/>
              <a:t>Vergleich</a:t>
            </a:r>
            <a:endParaRPr lang="en-US" dirty="0"/>
          </a:p>
        </p:txBody>
      </p:sp>
      <p:sp>
        <p:nvSpPr>
          <p:cNvPr id="4" name="Rechteck 3">
            <a:extLst>
              <a:ext uri="{FF2B5EF4-FFF2-40B4-BE49-F238E27FC236}">
                <a16:creationId xmlns:a16="http://schemas.microsoft.com/office/drawing/2014/main" id="{908A901D-397D-CF44-A282-EF567D1A95C7}"/>
              </a:ext>
            </a:extLst>
          </p:cNvPr>
          <p:cNvSpPr/>
          <p:nvPr/>
        </p:nvSpPr>
        <p:spPr>
          <a:xfrm>
            <a:off x="8684543" y="6308209"/>
            <a:ext cx="3347035" cy="369332"/>
          </a:xfrm>
          <a:prstGeom prst="rect">
            <a:avLst/>
          </a:prstGeom>
        </p:spPr>
        <p:txBody>
          <a:bodyPr wrap="square">
            <a:spAutoFit/>
          </a:bodyPr>
          <a:lstStyle/>
          <a:p>
            <a:pPr algn="r"/>
            <a:r>
              <a:rPr lang="en-US" dirty="0"/>
              <a:t>(Herrmann, forthcoming)</a:t>
            </a:r>
          </a:p>
        </p:txBody>
      </p:sp>
      <p:sp>
        <p:nvSpPr>
          <p:cNvPr id="7" name="Rechteck 6">
            <a:extLst>
              <a:ext uri="{FF2B5EF4-FFF2-40B4-BE49-F238E27FC236}">
                <a16:creationId xmlns:a16="http://schemas.microsoft.com/office/drawing/2014/main" id="{170840E1-4D0E-724A-848B-1E80AD137C50}"/>
              </a:ext>
            </a:extLst>
          </p:cNvPr>
          <p:cNvSpPr/>
          <p:nvPr/>
        </p:nvSpPr>
        <p:spPr>
          <a:xfrm>
            <a:off x="2077078" y="5465195"/>
            <a:ext cx="4018921" cy="369332"/>
          </a:xfrm>
          <a:prstGeom prst="rect">
            <a:avLst/>
          </a:prstGeom>
        </p:spPr>
        <p:txBody>
          <a:bodyPr wrap="none">
            <a:spAutoFit/>
          </a:bodyPr>
          <a:lstStyle/>
          <a:p>
            <a:r>
              <a:rPr lang="en-US" dirty="0"/>
              <a:t>(</a:t>
            </a:r>
            <a:r>
              <a:rPr lang="en-US" dirty="0" err="1"/>
              <a:t>u.a.</a:t>
            </a:r>
            <a:r>
              <a:rPr lang="en-US" dirty="0"/>
              <a:t> Aristoteles, Auerbach, Oatley, 2016)</a:t>
            </a:r>
          </a:p>
        </p:txBody>
      </p:sp>
      <p:sp>
        <p:nvSpPr>
          <p:cNvPr id="9" name="Rechteck 8">
            <a:extLst>
              <a:ext uri="{FF2B5EF4-FFF2-40B4-BE49-F238E27FC236}">
                <a16:creationId xmlns:a16="http://schemas.microsoft.com/office/drawing/2014/main" id="{BC642987-9BF0-664B-BAFC-DF704B28C909}"/>
              </a:ext>
            </a:extLst>
          </p:cNvPr>
          <p:cNvSpPr/>
          <p:nvPr/>
        </p:nvSpPr>
        <p:spPr>
          <a:xfrm>
            <a:off x="9046286" y="5544945"/>
            <a:ext cx="3014993" cy="369332"/>
          </a:xfrm>
          <a:prstGeom prst="rect">
            <a:avLst/>
          </a:prstGeom>
        </p:spPr>
        <p:txBody>
          <a:bodyPr wrap="none">
            <a:spAutoFit/>
          </a:bodyPr>
          <a:lstStyle/>
          <a:p>
            <a:r>
              <a:rPr lang="en-US" dirty="0"/>
              <a:t>(</a:t>
            </a:r>
            <a:r>
              <a:rPr lang="en-US" dirty="0" err="1"/>
              <a:t>u.a.</a:t>
            </a:r>
            <a:r>
              <a:rPr lang="en-US" dirty="0"/>
              <a:t> Cohn, 1990; Piper, 2019)</a:t>
            </a:r>
          </a:p>
        </p:txBody>
      </p:sp>
    </p:spTree>
    <p:extLst>
      <p:ext uri="{BB962C8B-B14F-4D97-AF65-F5344CB8AC3E}">
        <p14:creationId xmlns:p14="http://schemas.microsoft.com/office/powerpoint/2010/main" val="531527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89EF-73CE-9C4A-B72B-F15EFAD3E98B}"/>
              </a:ext>
            </a:extLst>
          </p:cNvPr>
          <p:cNvSpPr>
            <a:spLocks noGrp="1"/>
          </p:cNvSpPr>
          <p:nvPr>
            <p:ph type="title"/>
          </p:nvPr>
        </p:nvSpPr>
        <p:spPr/>
        <p:txBody>
          <a:bodyPr/>
          <a:lstStyle/>
          <a:p>
            <a:r>
              <a:rPr lang="en-US" dirty="0"/>
              <a:t>“Features” </a:t>
            </a:r>
            <a:r>
              <a:rPr lang="en-US" dirty="0" err="1"/>
              <a:t>Experientielle</a:t>
            </a:r>
            <a:r>
              <a:rPr lang="en-US" dirty="0"/>
              <a:t> Dimension</a:t>
            </a:r>
          </a:p>
        </p:txBody>
      </p:sp>
      <p:sp>
        <p:nvSpPr>
          <p:cNvPr id="3" name="Inhaltsplatzhalter 2">
            <a:extLst>
              <a:ext uri="{FF2B5EF4-FFF2-40B4-BE49-F238E27FC236}">
                <a16:creationId xmlns:a16="http://schemas.microsoft.com/office/drawing/2014/main" id="{CDBD6407-352F-684C-8FCA-48808AA8B30D}"/>
              </a:ext>
            </a:extLst>
          </p:cNvPr>
          <p:cNvSpPr>
            <a:spLocks noGrp="1"/>
          </p:cNvSpPr>
          <p:nvPr>
            <p:ph idx="1"/>
          </p:nvPr>
        </p:nvSpPr>
        <p:spPr>
          <a:xfrm>
            <a:off x="838199" y="1825625"/>
            <a:ext cx="10840453" cy="4351338"/>
          </a:xfrm>
        </p:spPr>
        <p:txBody>
          <a:bodyPr>
            <a:normAutofit/>
          </a:bodyPr>
          <a:lstStyle/>
          <a:p>
            <a:pPr marL="0" indent="0">
              <a:buNone/>
            </a:pPr>
            <a:r>
              <a:rPr lang="de-CH" b="1" dirty="0"/>
              <a:t>Zuerst</a:t>
            </a:r>
            <a:r>
              <a:rPr lang="de-CH" dirty="0"/>
              <a:t> wollte </a:t>
            </a:r>
            <a:r>
              <a:rPr lang="de-CH" b="1" dirty="0"/>
              <a:t>er</a:t>
            </a:r>
            <a:r>
              <a:rPr lang="de-CH" dirty="0"/>
              <a:t> mit dem unteren Teil </a:t>
            </a:r>
            <a:r>
              <a:rPr lang="de-CH" b="1" dirty="0"/>
              <a:t>seines</a:t>
            </a:r>
            <a:r>
              <a:rPr lang="de-CH" dirty="0"/>
              <a:t> </a:t>
            </a:r>
            <a:r>
              <a:rPr lang="de-CH" b="1" dirty="0"/>
              <a:t>Körpers</a:t>
            </a:r>
            <a:r>
              <a:rPr lang="de-CH" dirty="0"/>
              <a:t> </a:t>
            </a:r>
            <a:r>
              <a:rPr lang="de-CH" b="1" dirty="0"/>
              <a:t>aus</a:t>
            </a:r>
            <a:r>
              <a:rPr lang="de-CH" dirty="0"/>
              <a:t> dem </a:t>
            </a:r>
            <a:r>
              <a:rPr lang="de-CH" b="1" dirty="0"/>
              <a:t>Bett</a:t>
            </a:r>
            <a:r>
              <a:rPr lang="de-CH" dirty="0"/>
              <a:t> hinauskommen, aber dieser untere Teil, den </a:t>
            </a:r>
            <a:r>
              <a:rPr lang="de-CH" b="1" dirty="0"/>
              <a:t>er</a:t>
            </a:r>
            <a:r>
              <a:rPr lang="de-CH" dirty="0"/>
              <a:t> übrigens noch nicht </a:t>
            </a:r>
            <a:r>
              <a:rPr lang="de-CH" b="1" dirty="0"/>
              <a:t>gesehen</a:t>
            </a:r>
            <a:r>
              <a:rPr lang="de-CH" dirty="0"/>
              <a:t> und von dem er sich auch keine </a:t>
            </a:r>
            <a:r>
              <a:rPr lang="de-CH" b="1" dirty="0"/>
              <a:t>rechte</a:t>
            </a:r>
            <a:r>
              <a:rPr lang="de-CH" dirty="0"/>
              <a:t> </a:t>
            </a:r>
            <a:r>
              <a:rPr lang="de-CH" b="1" dirty="0"/>
              <a:t>Vorstellung</a:t>
            </a:r>
            <a:r>
              <a:rPr lang="de-CH" dirty="0"/>
              <a:t> </a:t>
            </a:r>
            <a:r>
              <a:rPr lang="de-CH" b="1" dirty="0"/>
              <a:t>machen</a:t>
            </a:r>
            <a:r>
              <a:rPr lang="de-CH" dirty="0"/>
              <a:t> konnte, erwies </a:t>
            </a:r>
            <a:r>
              <a:rPr lang="de-CH" b="1" dirty="0"/>
              <a:t>sich</a:t>
            </a:r>
            <a:r>
              <a:rPr lang="de-CH" dirty="0"/>
              <a:t> als zu </a:t>
            </a:r>
            <a:r>
              <a:rPr lang="de-CH" b="1" dirty="0"/>
              <a:t>schwer</a:t>
            </a:r>
            <a:r>
              <a:rPr lang="de-CH" dirty="0"/>
              <a:t> beweglich; </a:t>
            </a:r>
            <a:r>
              <a:rPr lang="de-CH" b="1" dirty="0"/>
              <a:t>es</a:t>
            </a:r>
            <a:r>
              <a:rPr lang="de-CH" dirty="0"/>
              <a:t> </a:t>
            </a:r>
            <a:r>
              <a:rPr lang="de-CH" b="1" dirty="0"/>
              <a:t>ging</a:t>
            </a:r>
            <a:r>
              <a:rPr lang="de-CH" dirty="0"/>
              <a:t> so </a:t>
            </a:r>
            <a:r>
              <a:rPr lang="de-CH" b="1" dirty="0"/>
              <a:t>langsam</a:t>
            </a:r>
            <a:r>
              <a:rPr lang="de-CH" dirty="0"/>
              <a:t>; </a:t>
            </a:r>
          </a:p>
          <a:p>
            <a:pPr marL="0" indent="0">
              <a:buNone/>
            </a:pPr>
            <a:r>
              <a:rPr lang="de-CH" dirty="0"/>
              <a:t>und als </a:t>
            </a:r>
            <a:r>
              <a:rPr lang="de-CH" b="1" dirty="0"/>
              <a:t>er</a:t>
            </a:r>
            <a:r>
              <a:rPr lang="de-CH" dirty="0"/>
              <a:t> schließlich, fast </a:t>
            </a:r>
            <a:r>
              <a:rPr lang="de-CH" b="1" dirty="0"/>
              <a:t>wild</a:t>
            </a:r>
            <a:r>
              <a:rPr lang="de-CH" dirty="0"/>
              <a:t> geworden, mit gesammelter </a:t>
            </a:r>
            <a:r>
              <a:rPr lang="de-CH" b="1" dirty="0"/>
              <a:t>Kraft</a:t>
            </a:r>
            <a:r>
              <a:rPr lang="de-CH" dirty="0"/>
              <a:t>, ohne </a:t>
            </a:r>
          </a:p>
          <a:p>
            <a:pPr marL="0" indent="0">
              <a:buNone/>
            </a:pPr>
            <a:r>
              <a:rPr lang="de-CH" b="1" dirty="0"/>
              <a:t>Rücksicht</a:t>
            </a:r>
            <a:r>
              <a:rPr lang="de-CH" dirty="0"/>
              <a:t> </a:t>
            </a:r>
            <a:r>
              <a:rPr lang="de-CH" b="1" dirty="0"/>
              <a:t>sich</a:t>
            </a:r>
            <a:r>
              <a:rPr lang="de-CH" dirty="0"/>
              <a:t> vorwärtsstieß, hatte er die </a:t>
            </a:r>
            <a:r>
              <a:rPr lang="de-CH" b="1" dirty="0"/>
              <a:t>Richtung</a:t>
            </a:r>
            <a:r>
              <a:rPr lang="de-CH" dirty="0"/>
              <a:t> </a:t>
            </a:r>
            <a:r>
              <a:rPr lang="de-CH" b="1" dirty="0"/>
              <a:t>falsch</a:t>
            </a:r>
            <a:r>
              <a:rPr lang="de-CH" dirty="0"/>
              <a:t> </a:t>
            </a:r>
            <a:r>
              <a:rPr lang="de-CH" b="1" dirty="0"/>
              <a:t>gewählt</a:t>
            </a:r>
            <a:r>
              <a:rPr lang="de-CH" dirty="0"/>
              <a:t>, </a:t>
            </a:r>
            <a:r>
              <a:rPr lang="de-CH" b="1" dirty="0" err="1"/>
              <a:t>schlugan</a:t>
            </a:r>
            <a:r>
              <a:rPr lang="de-CH" dirty="0"/>
              <a:t> den </a:t>
            </a:r>
            <a:r>
              <a:rPr lang="de-CH" b="1" dirty="0"/>
              <a:t>unteren</a:t>
            </a:r>
            <a:r>
              <a:rPr lang="de-CH" dirty="0"/>
              <a:t> Bettpfosten </a:t>
            </a:r>
            <a:r>
              <a:rPr lang="de-CH" b="1" dirty="0"/>
              <a:t>heftig</a:t>
            </a:r>
            <a:r>
              <a:rPr lang="de-CH" dirty="0"/>
              <a:t> </a:t>
            </a:r>
            <a:r>
              <a:rPr lang="de-CH" b="1" dirty="0"/>
              <a:t>an</a:t>
            </a:r>
            <a:r>
              <a:rPr lang="de-CH" dirty="0"/>
              <a:t>, und der </a:t>
            </a:r>
            <a:r>
              <a:rPr lang="de-CH" b="1" dirty="0"/>
              <a:t>brennende</a:t>
            </a:r>
            <a:r>
              <a:rPr lang="de-CH" dirty="0"/>
              <a:t> </a:t>
            </a:r>
            <a:r>
              <a:rPr lang="de-CH" b="1" dirty="0"/>
              <a:t>Schmerz</a:t>
            </a:r>
            <a:r>
              <a:rPr lang="de-CH" dirty="0"/>
              <a:t>, den </a:t>
            </a:r>
          </a:p>
          <a:p>
            <a:pPr marL="0" indent="0">
              <a:buNone/>
            </a:pPr>
            <a:r>
              <a:rPr lang="de-CH" b="1" dirty="0"/>
              <a:t>er</a:t>
            </a:r>
            <a:r>
              <a:rPr lang="de-CH" dirty="0"/>
              <a:t> </a:t>
            </a:r>
            <a:r>
              <a:rPr lang="de-CH" b="1" dirty="0"/>
              <a:t>empfand</a:t>
            </a:r>
            <a:r>
              <a:rPr lang="de-CH" dirty="0"/>
              <a:t>, belehrte </a:t>
            </a:r>
            <a:r>
              <a:rPr lang="de-CH" b="1" dirty="0"/>
              <a:t>ihn</a:t>
            </a:r>
            <a:r>
              <a:rPr lang="de-CH" dirty="0"/>
              <a:t>, </a:t>
            </a:r>
            <a:r>
              <a:rPr lang="de-CH" dirty="0" err="1"/>
              <a:t>daß</a:t>
            </a:r>
            <a:r>
              <a:rPr lang="de-CH" dirty="0"/>
              <a:t> </a:t>
            </a:r>
            <a:r>
              <a:rPr lang="de-CH" b="1" dirty="0"/>
              <a:t>gerade</a:t>
            </a:r>
            <a:r>
              <a:rPr lang="de-CH" dirty="0"/>
              <a:t> der untere Teil </a:t>
            </a:r>
            <a:r>
              <a:rPr lang="de-CH" b="1" dirty="0"/>
              <a:t>seines</a:t>
            </a:r>
            <a:r>
              <a:rPr lang="de-CH" dirty="0"/>
              <a:t> </a:t>
            </a:r>
            <a:r>
              <a:rPr lang="de-CH" b="1" dirty="0"/>
              <a:t>Körpers</a:t>
            </a:r>
            <a:r>
              <a:rPr lang="de-CH" dirty="0"/>
              <a:t> </a:t>
            </a:r>
          </a:p>
          <a:p>
            <a:pPr marL="0" indent="0">
              <a:buNone/>
            </a:pPr>
            <a:r>
              <a:rPr lang="de-CH" dirty="0"/>
              <a:t>augenblicklich vielleicht der </a:t>
            </a:r>
            <a:r>
              <a:rPr lang="de-CH" b="1" dirty="0"/>
              <a:t>empfindlichste</a:t>
            </a:r>
            <a:r>
              <a:rPr lang="de-CH" dirty="0"/>
              <a:t> war.</a:t>
            </a:r>
            <a:endParaRPr lang="en-US" dirty="0"/>
          </a:p>
        </p:txBody>
      </p:sp>
      <p:sp>
        <p:nvSpPr>
          <p:cNvPr id="6" name="Oval 5">
            <a:extLst>
              <a:ext uri="{FF2B5EF4-FFF2-40B4-BE49-F238E27FC236}">
                <a16:creationId xmlns:a16="http://schemas.microsoft.com/office/drawing/2014/main" id="{B23A7F21-2C43-FD40-8824-D75E59DC0DF5}"/>
              </a:ext>
            </a:extLst>
          </p:cNvPr>
          <p:cNvSpPr/>
          <p:nvPr/>
        </p:nvSpPr>
        <p:spPr>
          <a:xfrm>
            <a:off x="9974142" y="527298"/>
            <a:ext cx="930516" cy="800258"/>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FB27B7D9-0D87-8042-9BEF-66900BB62501}"/>
              </a:ext>
            </a:extLst>
          </p:cNvPr>
          <p:cNvSpPr/>
          <p:nvPr/>
        </p:nvSpPr>
        <p:spPr>
          <a:xfrm>
            <a:off x="7907344" y="6127234"/>
            <a:ext cx="3608488" cy="369332"/>
          </a:xfrm>
          <a:prstGeom prst="rect">
            <a:avLst/>
          </a:prstGeom>
        </p:spPr>
        <p:txBody>
          <a:bodyPr wrap="none">
            <a:spAutoFit/>
          </a:bodyPr>
          <a:lstStyle/>
          <a:p>
            <a:r>
              <a:rPr lang="de-CH" dirty="0"/>
              <a:t>Frank Kafka, </a:t>
            </a:r>
            <a:r>
              <a:rPr lang="de-CH" i="1" dirty="0"/>
              <a:t>Die Verwandlung</a:t>
            </a:r>
            <a:r>
              <a:rPr lang="de-CH" dirty="0"/>
              <a:t>, 1915</a:t>
            </a:r>
            <a:endParaRPr lang="en-US" dirty="0"/>
          </a:p>
        </p:txBody>
      </p:sp>
      <p:sp>
        <p:nvSpPr>
          <p:cNvPr id="4" name="Rechteck 3">
            <a:extLst>
              <a:ext uri="{FF2B5EF4-FFF2-40B4-BE49-F238E27FC236}">
                <a16:creationId xmlns:a16="http://schemas.microsoft.com/office/drawing/2014/main" id="{39E2F867-00F0-CA4A-ADC6-C02CAD063C07}"/>
              </a:ext>
            </a:extLst>
          </p:cNvPr>
          <p:cNvSpPr/>
          <p:nvPr/>
        </p:nvSpPr>
        <p:spPr>
          <a:xfrm>
            <a:off x="676168" y="6028701"/>
            <a:ext cx="6096000" cy="646331"/>
          </a:xfrm>
          <a:prstGeom prst="rect">
            <a:avLst/>
          </a:prstGeom>
        </p:spPr>
        <p:txBody>
          <a:bodyPr>
            <a:spAutoFit/>
          </a:bodyPr>
          <a:lstStyle/>
          <a:p>
            <a:r>
              <a:rPr lang="en-US" dirty="0" err="1"/>
              <a:t>Sprachliche</a:t>
            </a:r>
            <a:r>
              <a:rPr lang="en-US" dirty="0"/>
              <a:t> </a:t>
            </a:r>
            <a:r>
              <a:rPr lang="en-US" dirty="0" err="1"/>
              <a:t>Korrelate</a:t>
            </a:r>
            <a:r>
              <a:rPr lang="en-US" dirty="0"/>
              <a:t> </a:t>
            </a:r>
            <a:r>
              <a:rPr lang="en-US" dirty="0" err="1"/>
              <a:t>sozialpsychologischer</a:t>
            </a:r>
            <a:r>
              <a:rPr lang="en-US" dirty="0"/>
              <a:t> </a:t>
            </a:r>
            <a:r>
              <a:rPr lang="en-US" dirty="0" err="1"/>
              <a:t>Konstrukte</a:t>
            </a:r>
            <a:r>
              <a:rPr lang="en-US" dirty="0"/>
              <a:t> (Software LIWC; Pennebaker et al., 2015)</a:t>
            </a:r>
          </a:p>
        </p:txBody>
      </p:sp>
    </p:spTree>
    <p:extLst>
      <p:ext uri="{BB962C8B-B14F-4D97-AF65-F5344CB8AC3E}">
        <p14:creationId xmlns:p14="http://schemas.microsoft.com/office/powerpoint/2010/main" val="4196558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A89EF-73CE-9C4A-B72B-F15EFAD3E98B}"/>
              </a:ext>
            </a:extLst>
          </p:cNvPr>
          <p:cNvSpPr>
            <a:spLocks noGrp="1"/>
          </p:cNvSpPr>
          <p:nvPr>
            <p:ph type="title"/>
          </p:nvPr>
        </p:nvSpPr>
        <p:spPr/>
        <p:txBody>
          <a:bodyPr/>
          <a:lstStyle/>
          <a:p>
            <a:r>
              <a:rPr lang="en-US" dirty="0"/>
              <a:t>“Features” </a:t>
            </a:r>
            <a:r>
              <a:rPr lang="en-US" dirty="0" err="1"/>
              <a:t>Epistemische</a:t>
            </a:r>
            <a:r>
              <a:rPr lang="en-US" dirty="0"/>
              <a:t> Dimension</a:t>
            </a:r>
          </a:p>
        </p:txBody>
      </p:sp>
      <p:sp>
        <p:nvSpPr>
          <p:cNvPr id="3" name="Inhaltsplatzhalter 2">
            <a:extLst>
              <a:ext uri="{FF2B5EF4-FFF2-40B4-BE49-F238E27FC236}">
                <a16:creationId xmlns:a16="http://schemas.microsoft.com/office/drawing/2014/main" id="{CDBD6407-352F-684C-8FCA-48808AA8B30D}"/>
              </a:ext>
            </a:extLst>
          </p:cNvPr>
          <p:cNvSpPr>
            <a:spLocks noGrp="1"/>
          </p:cNvSpPr>
          <p:nvPr>
            <p:ph idx="1"/>
          </p:nvPr>
        </p:nvSpPr>
        <p:spPr>
          <a:xfrm>
            <a:off x="838199" y="1677363"/>
            <a:ext cx="10936280" cy="4351338"/>
          </a:xfrm>
        </p:spPr>
        <p:txBody>
          <a:bodyPr>
            <a:normAutofit fontScale="92500"/>
          </a:bodyPr>
          <a:lstStyle/>
          <a:p>
            <a:pPr marL="0" indent="0">
              <a:buNone/>
            </a:pPr>
            <a:r>
              <a:rPr lang="de-CH" dirty="0"/>
              <a:t>Zuerst </a:t>
            </a:r>
            <a:r>
              <a:rPr lang="de-CH" b="1" dirty="0"/>
              <a:t>wollte</a:t>
            </a:r>
            <a:r>
              <a:rPr lang="de-CH" dirty="0"/>
              <a:t> er mit dem unteren </a:t>
            </a:r>
            <a:r>
              <a:rPr lang="de-CH" b="1" dirty="0"/>
              <a:t>Teil</a:t>
            </a:r>
            <a:r>
              <a:rPr lang="de-CH" dirty="0"/>
              <a:t> seines Körpers aus dem Bett </a:t>
            </a:r>
          </a:p>
          <a:p>
            <a:pPr marL="0" indent="0">
              <a:buNone/>
            </a:pPr>
            <a:r>
              <a:rPr lang="de-CH" dirty="0"/>
              <a:t>hinauskommen, </a:t>
            </a:r>
            <a:r>
              <a:rPr lang="de-CH" b="1" dirty="0"/>
              <a:t>aber</a:t>
            </a:r>
            <a:r>
              <a:rPr lang="de-CH" dirty="0"/>
              <a:t> dieser untere </a:t>
            </a:r>
            <a:r>
              <a:rPr lang="de-CH" b="1" dirty="0"/>
              <a:t>Teil</a:t>
            </a:r>
            <a:r>
              <a:rPr lang="de-CH" dirty="0"/>
              <a:t>, den er </a:t>
            </a:r>
            <a:r>
              <a:rPr lang="de-CH" b="1" dirty="0"/>
              <a:t>übrigens</a:t>
            </a:r>
            <a:r>
              <a:rPr lang="de-CH" dirty="0"/>
              <a:t> </a:t>
            </a:r>
            <a:r>
              <a:rPr lang="de-CH" b="1" dirty="0"/>
              <a:t>noch</a:t>
            </a:r>
            <a:r>
              <a:rPr lang="de-CH" dirty="0"/>
              <a:t> </a:t>
            </a:r>
            <a:r>
              <a:rPr lang="de-CH" b="1" dirty="0"/>
              <a:t>nicht</a:t>
            </a:r>
            <a:r>
              <a:rPr lang="de-CH" dirty="0"/>
              <a:t> </a:t>
            </a:r>
          </a:p>
          <a:p>
            <a:pPr marL="0" indent="0">
              <a:buNone/>
            </a:pPr>
            <a:r>
              <a:rPr lang="de-CH" dirty="0"/>
              <a:t>gesehen und von dem er sich auch </a:t>
            </a:r>
            <a:r>
              <a:rPr lang="de-CH" b="1" dirty="0"/>
              <a:t>keine</a:t>
            </a:r>
            <a:r>
              <a:rPr lang="de-CH" dirty="0"/>
              <a:t> rechte </a:t>
            </a:r>
            <a:r>
              <a:rPr lang="de-CH" b="1" dirty="0"/>
              <a:t>Vorstellung</a:t>
            </a:r>
            <a:r>
              <a:rPr lang="de-CH" dirty="0"/>
              <a:t> </a:t>
            </a:r>
            <a:r>
              <a:rPr lang="de-CH" b="1" dirty="0"/>
              <a:t>machen</a:t>
            </a:r>
            <a:r>
              <a:rPr lang="de-CH" dirty="0"/>
              <a:t> </a:t>
            </a:r>
          </a:p>
          <a:p>
            <a:pPr marL="0" indent="0">
              <a:buNone/>
            </a:pPr>
            <a:r>
              <a:rPr lang="de-CH" dirty="0"/>
              <a:t>konnte, erwies sich </a:t>
            </a:r>
            <a:r>
              <a:rPr lang="de-CH" b="1" dirty="0"/>
              <a:t>als</a:t>
            </a:r>
            <a:r>
              <a:rPr lang="de-CH" dirty="0"/>
              <a:t> zu </a:t>
            </a:r>
            <a:r>
              <a:rPr lang="de-CH" b="1" dirty="0"/>
              <a:t>schwer</a:t>
            </a:r>
            <a:r>
              <a:rPr lang="de-CH" dirty="0"/>
              <a:t> beweglich; es ging so langsam; </a:t>
            </a:r>
          </a:p>
          <a:p>
            <a:pPr marL="0" indent="0">
              <a:buNone/>
            </a:pPr>
            <a:r>
              <a:rPr lang="de-CH" dirty="0"/>
              <a:t>und </a:t>
            </a:r>
            <a:r>
              <a:rPr lang="de-CH" b="1" dirty="0"/>
              <a:t>als</a:t>
            </a:r>
            <a:r>
              <a:rPr lang="de-CH" dirty="0"/>
              <a:t> er </a:t>
            </a:r>
            <a:r>
              <a:rPr lang="de-CH" b="1" dirty="0"/>
              <a:t>schließlich</a:t>
            </a:r>
            <a:r>
              <a:rPr lang="de-CH" dirty="0"/>
              <a:t>, </a:t>
            </a:r>
            <a:r>
              <a:rPr lang="de-CH" b="1" dirty="0"/>
              <a:t>fast</a:t>
            </a:r>
            <a:r>
              <a:rPr lang="de-CH" dirty="0"/>
              <a:t> wild geworden, mit gesammelter Kraft, </a:t>
            </a:r>
            <a:r>
              <a:rPr lang="de-CH" b="1" dirty="0"/>
              <a:t>ohne</a:t>
            </a:r>
            <a:r>
              <a:rPr lang="de-CH" dirty="0"/>
              <a:t> </a:t>
            </a:r>
          </a:p>
          <a:p>
            <a:pPr marL="0" indent="0">
              <a:buNone/>
            </a:pPr>
            <a:r>
              <a:rPr lang="de-CH" dirty="0"/>
              <a:t>Rücksicht sich vorwärtsstieß, hatte er die Richtung </a:t>
            </a:r>
            <a:r>
              <a:rPr lang="de-CH" b="1" dirty="0"/>
              <a:t>falsch</a:t>
            </a:r>
            <a:r>
              <a:rPr lang="de-CH" dirty="0"/>
              <a:t> gewählt, schlug </a:t>
            </a:r>
          </a:p>
          <a:p>
            <a:pPr marL="0" indent="0">
              <a:buNone/>
            </a:pPr>
            <a:r>
              <a:rPr lang="de-CH" dirty="0"/>
              <a:t>an den unteren Bettpfosten heftig an, und der brennende Schmerz, den er </a:t>
            </a:r>
          </a:p>
          <a:p>
            <a:pPr marL="0" indent="0">
              <a:buNone/>
            </a:pPr>
            <a:r>
              <a:rPr lang="de-CH" dirty="0"/>
              <a:t>empfand, belehrte ihn, </a:t>
            </a:r>
            <a:r>
              <a:rPr lang="de-CH" dirty="0" err="1"/>
              <a:t>daß</a:t>
            </a:r>
            <a:r>
              <a:rPr lang="de-CH" dirty="0"/>
              <a:t> </a:t>
            </a:r>
            <a:r>
              <a:rPr lang="de-CH" b="1" dirty="0"/>
              <a:t>gerade</a:t>
            </a:r>
            <a:r>
              <a:rPr lang="de-CH" dirty="0"/>
              <a:t> der untere </a:t>
            </a:r>
            <a:r>
              <a:rPr lang="de-CH" b="1" dirty="0"/>
              <a:t>Teil</a:t>
            </a:r>
            <a:r>
              <a:rPr lang="de-CH" dirty="0"/>
              <a:t> seines Körpers </a:t>
            </a:r>
          </a:p>
          <a:p>
            <a:pPr marL="0" indent="0">
              <a:buNone/>
            </a:pPr>
            <a:r>
              <a:rPr lang="de-CH" dirty="0"/>
              <a:t>augenblicklich </a:t>
            </a:r>
            <a:r>
              <a:rPr lang="de-CH" b="1" dirty="0"/>
              <a:t>vielleicht</a:t>
            </a:r>
            <a:r>
              <a:rPr lang="de-CH" dirty="0"/>
              <a:t> der empfindlichste war.</a:t>
            </a:r>
            <a:endParaRPr lang="en-US" dirty="0"/>
          </a:p>
        </p:txBody>
      </p:sp>
      <p:sp>
        <p:nvSpPr>
          <p:cNvPr id="6" name="Oval 5">
            <a:extLst>
              <a:ext uri="{FF2B5EF4-FFF2-40B4-BE49-F238E27FC236}">
                <a16:creationId xmlns:a16="http://schemas.microsoft.com/office/drawing/2014/main" id="{A587D3F7-2302-E14B-A5A4-81EACFD1AD31}"/>
              </a:ext>
            </a:extLst>
          </p:cNvPr>
          <p:cNvSpPr/>
          <p:nvPr/>
        </p:nvSpPr>
        <p:spPr>
          <a:xfrm>
            <a:off x="9736460" y="572140"/>
            <a:ext cx="742831" cy="703971"/>
          </a:xfrm>
          <a:prstGeom prst="ellipse">
            <a:avLst/>
          </a:prstGeom>
          <a:blipFill>
            <a:blip r:embed="rId2" cstate="hqprint">
              <a:extLst>
                <a:ext uri="{28A0092B-C50C-407E-A947-70E740481C1C}">
                  <a14:useLocalDpi xmlns:a14="http://schemas.microsoft.com/office/drawing/2010/main"/>
                </a:ext>
              </a:extLst>
            </a:blip>
            <a:srcRect/>
            <a:stretch>
              <a:fillRect/>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7" name="Rechteck 6">
            <a:extLst>
              <a:ext uri="{FF2B5EF4-FFF2-40B4-BE49-F238E27FC236}">
                <a16:creationId xmlns:a16="http://schemas.microsoft.com/office/drawing/2014/main" id="{B6CFEB67-F1BF-4F43-B6E8-3AEECF0634C3}"/>
              </a:ext>
            </a:extLst>
          </p:cNvPr>
          <p:cNvSpPr/>
          <p:nvPr/>
        </p:nvSpPr>
        <p:spPr>
          <a:xfrm>
            <a:off x="7907344" y="6127234"/>
            <a:ext cx="3608488" cy="369332"/>
          </a:xfrm>
          <a:prstGeom prst="rect">
            <a:avLst/>
          </a:prstGeom>
        </p:spPr>
        <p:txBody>
          <a:bodyPr wrap="none">
            <a:spAutoFit/>
          </a:bodyPr>
          <a:lstStyle/>
          <a:p>
            <a:r>
              <a:rPr lang="de-CH" dirty="0"/>
              <a:t>Frank Kafka, </a:t>
            </a:r>
            <a:r>
              <a:rPr lang="de-CH" i="1" dirty="0"/>
              <a:t>Die Verwandlung</a:t>
            </a:r>
            <a:r>
              <a:rPr lang="de-CH" dirty="0"/>
              <a:t>, 1915</a:t>
            </a:r>
            <a:endParaRPr lang="en-US" dirty="0"/>
          </a:p>
        </p:txBody>
      </p:sp>
      <p:sp>
        <p:nvSpPr>
          <p:cNvPr id="8" name="Rechteck 7">
            <a:extLst>
              <a:ext uri="{FF2B5EF4-FFF2-40B4-BE49-F238E27FC236}">
                <a16:creationId xmlns:a16="http://schemas.microsoft.com/office/drawing/2014/main" id="{07F31528-27DB-3942-991B-FD047013984E}"/>
              </a:ext>
            </a:extLst>
          </p:cNvPr>
          <p:cNvSpPr/>
          <p:nvPr/>
        </p:nvSpPr>
        <p:spPr>
          <a:xfrm>
            <a:off x="676168" y="6028701"/>
            <a:ext cx="6096000" cy="646331"/>
          </a:xfrm>
          <a:prstGeom prst="rect">
            <a:avLst/>
          </a:prstGeom>
        </p:spPr>
        <p:txBody>
          <a:bodyPr>
            <a:spAutoFit/>
          </a:bodyPr>
          <a:lstStyle/>
          <a:p>
            <a:r>
              <a:rPr lang="en-US" dirty="0" err="1"/>
              <a:t>Sprachliche</a:t>
            </a:r>
            <a:r>
              <a:rPr lang="en-US" dirty="0"/>
              <a:t> </a:t>
            </a:r>
            <a:r>
              <a:rPr lang="en-US" dirty="0" err="1"/>
              <a:t>Korrelate</a:t>
            </a:r>
            <a:r>
              <a:rPr lang="en-US" dirty="0"/>
              <a:t> </a:t>
            </a:r>
            <a:r>
              <a:rPr lang="en-US" dirty="0" err="1"/>
              <a:t>sozialpsychologischer</a:t>
            </a:r>
            <a:r>
              <a:rPr lang="en-US" dirty="0"/>
              <a:t> </a:t>
            </a:r>
            <a:r>
              <a:rPr lang="en-US" dirty="0" err="1"/>
              <a:t>Konstrukte</a:t>
            </a:r>
            <a:r>
              <a:rPr lang="en-US" dirty="0"/>
              <a:t> (Software LIWC; Pennebaker et al., 2015)</a:t>
            </a:r>
          </a:p>
        </p:txBody>
      </p:sp>
    </p:spTree>
    <p:extLst>
      <p:ext uri="{BB962C8B-B14F-4D97-AF65-F5344CB8AC3E}">
        <p14:creationId xmlns:p14="http://schemas.microsoft.com/office/powerpoint/2010/main" val="98622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E246-DBA1-4C4C-BDD7-93813B1ABBEE}"/>
              </a:ext>
            </a:extLst>
          </p:cNvPr>
          <p:cNvSpPr>
            <a:spLocks noGrp="1"/>
          </p:cNvSpPr>
          <p:nvPr>
            <p:ph type="title"/>
          </p:nvPr>
        </p:nvSpPr>
        <p:spPr/>
        <p:txBody>
          <a:bodyPr/>
          <a:lstStyle/>
          <a:p>
            <a:r>
              <a:rPr lang="en-US" dirty="0"/>
              <a:t>”</a:t>
            </a:r>
            <a:r>
              <a:rPr lang="en-US" dirty="0" err="1"/>
              <a:t>Einfluss</a:t>
            </a:r>
            <a:r>
              <a:rPr lang="en-US" dirty="0"/>
              <a:t>”</a:t>
            </a:r>
          </a:p>
        </p:txBody>
      </p:sp>
      <p:sp>
        <p:nvSpPr>
          <p:cNvPr id="3" name="Inhaltsplatzhalter 2">
            <a:extLst>
              <a:ext uri="{FF2B5EF4-FFF2-40B4-BE49-F238E27FC236}">
                <a16:creationId xmlns:a16="http://schemas.microsoft.com/office/drawing/2014/main" id="{978CB363-1401-424B-A5BA-512A5CC1CCE1}"/>
              </a:ext>
            </a:extLst>
          </p:cNvPr>
          <p:cNvSpPr>
            <a:spLocks noGrp="1"/>
          </p:cNvSpPr>
          <p:nvPr>
            <p:ph idx="1"/>
          </p:nvPr>
        </p:nvSpPr>
        <p:spPr>
          <a:xfrm>
            <a:off x="838200" y="1825625"/>
            <a:ext cx="4707835" cy="4351338"/>
          </a:xfrm>
        </p:spPr>
        <p:txBody>
          <a:bodyPr>
            <a:normAutofit/>
          </a:bodyPr>
          <a:lstStyle/>
          <a:p>
            <a:r>
              <a:rPr lang="en-US" sz="1800" dirty="0"/>
              <a:t>Jockers (</a:t>
            </a:r>
            <a:r>
              <a:rPr lang="en-US" sz="1800" i="1" dirty="0"/>
              <a:t>Macroanalysis</a:t>
            </a:r>
            <a:r>
              <a:rPr lang="en-US" sz="1800" dirty="0"/>
              <a:t>), </a:t>
            </a:r>
            <a:r>
              <a:rPr lang="en-US" sz="1800" dirty="0" err="1"/>
              <a:t>Kapitel</a:t>
            </a:r>
            <a:r>
              <a:rPr lang="en-US" sz="1800" dirty="0"/>
              <a:t> 9 “Influence” </a:t>
            </a:r>
          </a:p>
          <a:p>
            <a:r>
              <a:rPr lang="en-US" sz="1800" dirty="0" err="1"/>
              <a:t>Gerichtete</a:t>
            </a:r>
            <a:r>
              <a:rPr lang="en-US" sz="1800" dirty="0"/>
              <a:t> </a:t>
            </a:r>
            <a:r>
              <a:rPr lang="en-US" sz="1800" dirty="0" err="1"/>
              <a:t>Kanten</a:t>
            </a:r>
            <a:r>
              <a:rPr lang="en-US" sz="1800" dirty="0"/>
              <a:t> </a:t>
            </a:r>
          </a:p>
          <a:p>
            <a:r>
              <a:rPr lang="en-US" sz="1800" dirty="0"/>
              <a:t>“unique book signal”</a:t>
            </a:r>
          </a:p>
          <a:p>
            <a:r>
              <a:rPr lang="en-US" sz="1800" dirty="0" err="1"/>
              <a:t>Suche</a:t>
            </a:r>
            <a:r>
              <a:rPr lang="en-US" sz="1800" dirty="0"/>
              <a:t> </a:t>
            </a:r>
            <a:r>
              <a:rPr lang="en-US" sz="1800" dirty="0" err="1"/>
              <a:t>nach</a:t>
            </a:r>
            <a:r>
              <a:rPr lang="en-US" sz="1800" dirty="0"/>
              <a:t> </a:t>
            </a:r>
            <a:r>
              <a:rPr lang="en-US" sz="1800" dirty="0" err="1"/>
              <a:t>historischem</a:t>
            </a:r>
            <a:r>
              <a:rPr lang="en-US" sz="1800" dirty="0"/>
              <a:t> </a:t>
            </a:r>
            <a:r>
              <a:rPr lang="en-US" sz="1800" dirty="0" err="1"/>
              <a:t>Wandel</a:t>
            </a:r>
            <a:r>
              <a:rPr lang="en-US" sz="1800" dirty="0"/>
              <a:t>: </a:t>
            </a:r>
            <a:r>
              <a:rPr lang="en-US" sz="1800" dirty="0" err="1"/>
              <a:t>Metadaten</a:t>
            </a:r>
            <a:r>
              <a:rPr lang="en-US" sz="1800" dirty="0"/>
              <a:t> </a:t>
            </a:r>
            <a:r>
              <a:rPr lang="en-US" sz="1800" dirty="0" err="1"/>
              <a:t>für</a:t>
            </a:r>
            <a:r>
              <a:rPr lang="en-US" sz="1800" dirty="0"/>
              <a:t> Zeit in </a:t>
            </a:r>
            <a:r>
              <a:rPr lang="en-US" sz="1800" dirty="0" err="1"/>
              <a:t>Farbschema</a:t>
            </a:r>
            <a:r>
              <a:rPr lang="en-US" sz="1800" dirty="0"/>
              <a:t> (</a:t>
            </a:r>
            <a:r>
              <a:rPr lang="en-US" sz="1800" dirty="0" err="1"/>
              <a:t>späteres</a:t>
            </a:r>
            <a:r>
              <a:rPr lang="en-US" sz="1800" dirty="0"/>
              <a:t> </a:t>
            </a:r>
            <a:r>
              <a:rPr lang="en-US" sz="1800" dirty="0" err="1"/>
              <a:t>Erscheinen</a:t>
            </a:r>
            <a:r>
              <a:rPr lang="en-US" sz="1800" dirty="0"/>
              <a:t> </a:t>
            </a:r>
            <a:r>
              <a:rPr lang="en-US" sz="1800" dirty="0" err="1"/>
              <a:t>dunkler</a:t>
            </a:r>
            <a:r>
              <a:rPr lang="en-US" sz="1800" dirty="0"/>
              <a:t>)</a:t>
            </a:r>
          </a:p>
          <a:p>
            <a:r>
              <a:rPr lang="en-US" sz="1800" dirty="0" err="1"/>
              <a:t>Bemerkenswert</a:t>
            </a:r>
            <a:r>
              <a:rPr lang="en-US" sz="1800" dirty="0"/>
              <a:t>, </a:t>
            </a:r>
            <a:r>
              <a:rPr lang="en-US" sz="1800" dirty="0" err="1"/>
              <a:t>dass</a:t>
            </a:r>
            <a:r>
              <a:rPr lang="en-US" sz="1800" dirty="0"/>
              <a:t> die </a:t>
            </a:r>
            <a:r>
              <a:rPr lang="en-US" sz="1800" dirty="0" err="1"/>
              <a:t>Texte</a:t>
            </a:r>
            <a:r>
              <a:rPr lang="en-US" sz="1800" dirty="0"/>
              <a:t> </a:t>
            </a:r>
            <a:r>
              <a:rPr lang="en-US" sz="1800" dirty="0" err="1"/>
              <a:t>temporale</a:t>
            </a:r>
            <a:r>
              <a:rPr lang="en-US" sz="1800" dirty="0"/>
              <a:t> Muster </a:t>
            </a:r>
            <a:r>
              <a:rPr lang="en-US" sz="1800" dirty="0" err="1"/>
              <a:t>bilden</a:t>
            </a:r>
            <a:r>
              <a:rPr lang="en-US" sz="1800" dirty="0"/>
              <a:t> (Omnibus-</a:t>
            </a:r>
            <a:r>
              <a:rPr lang="en-US" sz="1800" dirty="0" err="1"/>
              <a:t>Maß</a:t>
            </a:r>
            <a:r>
              <a:rPr lang="en-US" sz="1800" dirty="0"/>
              <a:t> Text-</a:t>
            </a:r>
            <a:r>
              <a:rPr lang="en-US" sz="1800" dirty="0" err="1"/>
              <a:t>Ähnlichkeit</a:t>
            </a:r>
            <a:r>
              <a:rPr lang="en-US" sz="1800" dirty="0"/>
              <a:t>: 200 + Features </a:t>
            </a:r>
            <a:r>
              <a:rPr lang="en-US" sz="1800" dirty="0" err="1"/>
              <a:t>für</a:t>
            </a:r>
            <a:r>
              <a:rPr lang="en-US" sz="1800" dirty="0"/>
              <a:t> Topic und </a:t>
            </a:r>
            <a:r>
              <a:rPr lang="en-US" sz="1800" dirty="0" err="1"/>
              <a:t>Stil</a:t>
            </a:r>
            <a:r>
              <a:rPr lang="en-US" sz="1800" dirty="0"/>
              <a:t>)</a:t>
            </a:r>
          </a:p>
          <a:p>
            <a:r>
              <a:rPr lang="en-US" sz="1800" dirty="0"/>
              <a:t>Aber: Jockers hat in </a:t>
            </a:r>
            <a:r>
              <a:rPr lang="en-US" sz="1800" dirty="0" err="1"/>
              <a:t>Datensatz</a:t>
            </a:r>
            <a:r>
              <a:rPr lang="en-US" sz="1800" dirty="0"/>
              <a:t> </a:t>
            </a:r>
            <a:r>
              <a:rPr lang="en-US" sz="1800" dirty="0" err="1"/>
              <a:t>eingegriffen</a:t>
            </a:r>
            <a:r>
              <a:rPr lang="en-US" sz="1800" dirty="0"/>
              <a:t> und </a:t>
            </a:r>
            <a:r>
              <a:rPr lang="en-US" sz="1800" dirty="0" err="1"/>
              <a:t>alles</a:t>
            </a:r>
            <a:r>
              <a:rPr lang="en-US" sz="1800" dirty="0"/>
              <a:t> </a:t>
            </a:r>
            <a:r>
              <a:rPr lang="en-US" sz="1800" dirty="0" err="1"/>
              <a:t>entfernt</a:t>
            </a:r>
            <a:r>
              <a:rPr lang="en-US" sz="1800" dirty="0"/>
              <a:t>, wo “</a:t>
            </a:r>
            <a:r>
              <a:rPr lang="en-US" sz="1800" dirty="0" err="1"/>
              <a:t>Einfluss</a:t>
            </a:r>
            <a:r>
              <a:rPr lang="en-US" sz="1800" dirty="0"/>
              <a:t>” von </a:t>
            </a:r>
            <a:r>
              <a:rPr lang="en-US" sz="1800" dirty="0" err="1"/>
              <a:t>späteren</a:t>
            </a:r>
            <a:r>
              <a:rPr lang="en-US" sz="1800" dirty="0"/>
              <a:t> auf </a:t>
            </a:r>
            <a:r>
              <a:rPr lang="en-US" sz="1800" dirty="0" err="1"/>
              <a:t>frühere</a:t>
            </a:r>
            <a:r>
              <a:rPr lang="en-US" sz="1800" dirty="0"/>
              <a:t> </a:t>
            </a:r>
            <a:r>
              <a:rPr lang="en-US" sz="1800" dirty="0" err="1"/>
              <a:t>Kanten</a:t>
            </a:r>
            <a:r>
              <a:rPr lang="en-US" sz="1800" dirty="0"/>
              <a:t> </a:t>
            </a:r>
          </a:p>
        </p:txBody>
      </p:sp>
      <p:pic>
        <p:nvPicPr>
          <p:cNvPr id="4098" name="Picture 2">
            <a:extLst>
              <a:ext uri="{FF2B5EF4-FFF2-40B4-BE49-F238E27FC236}">
                <a16:creationId xmlns:a16="http://schemas.microsoft.com/office/drawing/2014/main" id="{FFA43A28-DFB5-C34C-81C2-8C8434CC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9015"/>
            <a:ext cx="5777948" cy="57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30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84DB02B-82E2-ED4B-AC4E-464FAC2732B2}"/>
              </a:ext>
            </a:extLst>
          </p:cNvPr>
          <p:cNvSpPr>
            <a:spLocks noGrp="1"/>
          </p:cNvSpPr>
          <p:nvPr>
            <p:ph type="title"/>
          </p:nvPr>
        </p:nvSpPr>
        <p:spPr/>
        <p:txBody>
          <a:bodyPr/>
          <a:lstStyle/>
          <a:p>
            <a:r>
              <a:rPr lang="de-DE" dirty="0"/>
              <a:t>Kurze Vorstellung</a:t>
            </a:r>
          </a:p>
        </p:txBody>
      </p:sp>
      <p:sp>
        <p:nvSpPr>
          <p:cNvPr id="7" name="Textplatzhalter 6">
            <a:extLst>
              <a:ext uri="{FF2B5EF4-FFF2-40B4-BE49-F238E27FC236}">
                <a16:creationId xmlns:a16="http://schemas.microsoft.com/office/drawing/2014/main" id="{C0D9C0AD-DF47-B747-9BF0-F1F0C3DC6DCD}"/>
              </a:ext>
            </a:extLst>
          </p:cNvPr>
          <p:cNvSpPr>
            <a:spLocks noGrp="1"/>
          </p:cNvSpPr>
          <p:nvPr>
            <p:ph type="body" idx="1"/>
          </p:nvPr>
        </p:nvSpPr>
        <p:spPr/>
        <p:txBody>
          <a:bodyPr/>
          <a:lstStyle/>
          <a:p>
            <a:r>
              <a:rPr lang="en-US" dirty="0">
                <a:hlinkClick r:id="rId2"/>
              </a:rPr>
              <a:t>https://padlet.com/juliaberenike/Steckbrief</a:t>
            </a:r>
            <a:r>
              <a:rPr lang="en-US" dirty="0"/>
              <a:t> </a:t>
            </a:r>
          </a:p>
        </p:txBody>
      </p:sp>
      <p:pic>
        <p:nvPicPr>
          <p:cNvPr id="3" name="Grafik 2">
            <a:extLst>
              <a:ext uri="{FF2B5EF4-FFF2-40B4-BE49-F238E27FC236}">
                <a16:creationId xmlns:a16="http://schemas.microsoft.com/office/drawing/2014/main" id="{F9CCD480-CDDB-184E-9BE3-66282155305D}"/>
              </a:ext>
            </a:extLst>
          </p:cNvPr>
          <p:cNvPicPr>
            <a:picLocks noChangeAspect="1"/>
          </p:cNvPicPr>
          <p:nvPr/>
        </p:nvPicPr>
        <p:blipFill>
          <a:blip r:embed="rId3"/>
          <a:stretch>
            <a:fillRect/>
          </a:stretch>
        </p:blipFill>
        <p:spPr>
          <a:xfrm>
            <a:off x="1676399" y="620844"/>
            <a:ext cx="9897979" cy="2808156"/>
          </a:xfrm>
          <a:prstGeom prst="rect">
            <a:avLst/>
          </a:prstGeom>
        </p:spPr>
      </p:pic>
      <p:pic>
        <p:nvPicPr>
          <p:cNvPr id="9" name="Inhaltsplatzhalter 4">
            <a:extLst>
              <a:ext uri="{FF2B5EF4-FFF2-40B4-BE49-F238E27FC236}">
                <a16:creationId xmlns:a16="http://schemas.microsoft.com/office/drawing/2014/main" id="{87CB7757-E189-7C41-9926-F5B39CA98B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42710">
            <a:off x="6558284" y="5192373"/>
            <a:ext cx="2793938" cy="834209"/>
          </a:xfrm>
          <a:prstGeom prst="rect">
            <a:avLst/>
          </a:prstGeom>
        </p:spPr>
      </p:pic>
      <p:pic>
        <p:nvPicPr>
          <p:cNvPr id="10" name="Grafik 9" descr="Ein Bild, das Objekt enthält.&#10;&#10;Mit hoher Zuverlässigkeit generierte Beschreibung">
            <a:extLst>
              <a:ext uri="{FF2B5EF4-FFF2-40B4-BE49-F238E27FC236}">
                <a16:creationId xmlns:a16="http://schemas.microsoft.com/office/drawing/2014/main" id="{AF555776-751D-5E4B-9B5B-3646FA0DB5B5}"/>
              </a:ext>
            </a:extLst>
          </p:cNvPr>
          <p:cNvPicPr>
            <a:picLocks noChangeAspect="1"/>
          </p:cNvPicPr>
          <p:nvPr/>
        </p:nvPicPr>
        <p:blipFill>
          <a:blip r:embed="rId6"/>
          <a:stretch>
            <a:fillRect/>
          </a:stretch>
        </p:blipFill>
        <p:spPr>
          <a:xfrm>
            <a:off x="9727943" y="5008530"/>
            <a:ext cx="2019088" cy="1009544"/>
          </a:xfrm>
          <a:prstGeom prst="rect">
            <a:avLst/>
          </a:prstGeom>
          <a:ln>
            <a:solidFill>
              <a:schemeClr val="tx1"/>
            </a:solidFill>
          </a:ln>
        </p:spPr>
      </p:pic>
      <p:pic>
        <p:nvPicPr>
          <p:cNvPr id="11" name="Grafik 10">
            <a:extLst>
              <a:ext uri="{FF2B5EF4-FFF2-40B4-BE49-F238E27FC236}">
                <a16:creationId xmlns:a16="http://schemas.microsoft.com/office/drawing/2014/main" id="{6EF40036-B9DE-7E4F-9082-CAE6864E001F}"/>
              </a:ext>
            </a:extLst>
          </p:cNvPr>
          <p:cNvPicPr>
            <a:picLocks noChangeAspect="1"/>
          </p:cNvPicPr>
          <p:nvPr/>
        </p:nvPicPr>
        <p:blipFill>
          <a:blip r:embed="rId7"/>
          <a:stretch>
            <a:fillRect/>
          </a:stretch>
        </p:blipFill>
        <p:spPr>
          <a:xfrm rot="21138188">
            <a:off x="8867816" y="4171653"/>
            <a:ext cx="1343450" cy="1254684"/>
          </a:xfrm>
          <a:prstGeom prst="rect">
            <a:avLst/>
          </a:prstGeom>
          <a:ln>
            <a:solidFill>
              <a:schemeClr val="tx1"/>
            </a:solidFill>
          </a:ln>
        </p:spPr>
      </p:pic>
    </p:spTree>
    <p:extLst>
      <p:ext uri="{BB962C8B-B14F-4D97-AF65-F5344CB8AC3E}">
        <p14:creationId xmlns:p14="http://schemas.microsoft.com/office/powerpoint/2010/main" val="4273948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 Sozialpsychologie</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226277" cy="4351338"/>
          </a:xfrm>
        </p:spPr>
        <p:txBody>
          <a:bodyPr>
            <a:normAutofit fontScale="92500" lnSpcReduction="10000"/>
          </a:bodyPr>
          <a:lstStyle/>
          <a:p>
            <a:pPr marL="0" indent="0">
              <a:buNone/>
            </a:pPr>
            <a:r>
              <a:rPr lang="en-US" dirty="0"/>
              <a:t>LIWC (Linguistic Inquiry and Word Count)</a:t>
            </a:r>
          </a:p>
          <a:p>
            <a:r>
              <a:rPr lang="en-US" sz="2400" dirty="0" err="1"/>
              <a:t>Sozialpsychologische</a:t>
            </a:r>
            <a:r>
              <a:rPr lang="en-US" sz="2400" dirty="0"/>
              <a:t> Software (Pennebaker et al., 2015; LIWC-DE: Meier et al., 2019)</a:t>
            </a:r>
          </a:p>
          <a:p>
            <a:pPr lvl="1"/>
            <a:r>
              <a:rPr lang="en-US" dirty="0"/>
              <a:t>98 </a:t>
            </a:r>
            <a:r>
              <a:rPr lang="en-US" dirty="0" err="1"/>
              <a:t>Dimensionen</a:t>
            </a:r>
            <a:r>
              <a:rPr lang="en-US" dirty="0"/>
              <a:t> (</a:t>
            </a:r>
            <a:r>
              <a:rPr lang="en-US" dirty="0" err="1"/>
              <a:t>z.B.</a:t>
            </a:r>
            <a:r>
              <a:rPr lang="en-US" dirty="0"/>
              <a:t> </a:t>
            </a:r>
            <a:r>
              <a:rPr lang="en-US" dirty="0" err="1"/>
              <a:t>Familie</a:t>
            </a:r>
            <a:r>
              <a:rPr lang="en-US" dirty="0"/>
              <a:t>, </a:t>
            </a:r>
            <a:r>
              <a:rPr lang="en-US" dirty="0" err="1"/>
              <a:t>Körper</a:t>
            </a:r>
            <a:r>
              <a:rPr lang="en-US" dirty="0"/>
              <a:t>, </a:t>
            </a:r>
            <a:r>
              <a:rPr lang="en-US" dirty="0" err="1"/>
              <a:t>Einsicht</a:t>
            </a:r>
            <a:r>
              <a:rPr lang="en-US" dirty="0"/>
              <a:t>, negative Emotion)</a:t>
            </a:r>
          </a:p>
          <a:p>
            <a:pPr lvl="1"/>
            <a:r>
              <a:rPr lang="en-US" dirty="0" err="1"/>
              <a:t>Validiert</a:t>
            </a:r>
            <a:r>
              <a:rPr lang="en-US" dirty="0"/>
              <a:t> in </a:t>
            </a:r>
            <a:r>
              <a:rPr lang="en-US" dirty="0" err="1"/>
              <a:t>psychologischen</a:t>
            </a:r>
            <a:r>
              <a:rPr lang="en-US" dirty="0"/>
              <a:t> </a:t>
            </a:r>
            <a:r>
              <a:rPr lang="en-US" dirty="0" err="1"/>
              <a:t>Studien</a:t>
            </a:r>
            <a:endParaRPr lang="en-US" dirty="0"/>
          </a:p>
          <a:p>
            <a:r>
              <a:rPr lang="en-US" sz="2400" dirty="0" err="1"/>
              <a:t>Gebrauch</a:t>
            </a:r>
            <a:r>
              <a:rPr lang="en-US" sz="2400" dirty="0"/>
              <a:t> in DH community (e.g., Boyd, 2017; </a:t>
            </a:r>
            <a:r>
              <a:rPr lang="en-US" sz="2400" dirty="0" err="1"/>
              <a:t>Koolen</a:t>
            </a:r>
            <a:r>
              <a:rPr lang="en-US" sz="2400" dirty="0"/>
              <a:t>, 2018; Piper, 2019; r-package Benoit, 2018)</a:t>
            </a:r>
          </a:p>
          <a:p>
            <a:pPr lvl="1"/>
            <a:r>
              <a:rPr lang="en-US" dirty="0" err="1"/>
              <a:t>Stil</a:t>
            </a:r>
            <a:endParaRPr lang="en-US" dirty="0"/>
          </a:p>
          <a:p>
            <a:pPr lvl="1"/>
            <a:r>
              <a:rPr lang="en-US" dirty="0" err="1"/>
              <a:t>Emotionen</a:t>
            </a:r>
            <a:endParaRPr lang="en-US" dirty="0"/>
          </a:p>
          <a:p>
            <a:pPr lvl="1"/>
            <a:r>
              <a:rPr lang="en-US" dirty="0" err="1"/>
              <a:t>Inhalt</a:t>
            </a:r>
            <a:r>
              <a:rPr lang="en-US" dirty="0"/>
              <a:t>/Stoff</a:t>
            </a:r>
          </a:p>
          <a:p>
            <a:pPr lvl="1"/>
            <a:r>
              <a:rPr lang="en-US" dirty="0" err="1"/>
              <a:t>Fiktionalität</a:t>
            </a:r>
            <a:endParaRPr lang="en-US" dirty="0"/>
          </a:p>
          <a:p>
            <a:pPr marL="0" indent="0">
              <a:buNone/>
            </a:pPr>
            <a:endParaRPr lang="de-DE" dirty="0"/>
          </a:p>
        </p:txBody>
      </p:sp>
      <p:pic>
        <p:nvPicPr>
          <p:cNvPr id="5" name="Grafik 4">
            <a:extLst>
              <a:ext uri="{FF2B5EF4-FFF2-40B4-BE49-F238E27FC236}">
                <a16:creationId xmlns:a16="http://schemas.microsoft.com/office/drawing/2014/main" id="{6B7F2E83-0852-0F48-A825-3096F2F6156F}"/>
              </a:ext>
            </a:extLst>
          </p:cNvPr>
          <p:cNvPicPr>
            <a:picLocks noChangeAspect="1"/>
          </p:cNvPicPr>
          <p:nvPr/>
        </p:nvPicPr>
        <p:blipFill>
          <a:blip r:embed="rId3"/>
          <a:stretch>
            <a:fillRect/>
          </a:stretch>
        </p:blipFill>
        <p:spPr>
          <a:xfrm>
            <a:off x="8235953" y="663678"/>
            <a:ext cx="3680891" cy="4351339"/>
          </a:xfrm>
          <a:prstGeom prst="rect">
            <a:avLst/>
          </a:prstGeom>
        </p:spPr>
      </p:pic>
    </p:spTree>
    <p:extLst>
      <p:ext uri="{BB962C8B-B14F-4D97-AF65-F5344CB8AC3E}">
        <p14:creationId xmlns:p14="http://schemas.microsoft.com/office/powerpoint/2010/main" val="17525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a:t>
            </a:r>
            <a:r>
              <a:rPr lang="en-US" sz="2000" dirty="0" err="1"/>
              <a:t>discrep','differ','certain','cause</a:t>
            </a:r>
            <a:r>
              <a:rPr lang="en-US" sz="2000" dirty="0"/>
              <a:t>’, '</a:t>
            </a:r>
            <a:r>
              <a:rPr lang="en-US" sz="2000" dirty="0" err="1"/>
              <a:t>insight','adverb','negate','quant</a:t>
            </a:r>
            <a:r>
              <a:rPr lang="en-US" sz="2000" dirty="0"/>
              <a: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2531574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A21C917-D1A4-1D48-8566-108AC44E7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65" r="32122"/>
          <a:stretch/>
        </p:blipFill>
        <p:spPr bwMode="auto">
          <a:xfrm>
            <a:off x="5309579" y="737072"/>
            <a:ext cx="2553567" cy="57515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15B92F3-89FE-2541-ABFA-68147F628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16"/>
          <a:stretch/>
        </p:blipFill>
        <p:spPr bwMode="auto">
          <a:xfrm>
            <a:off x="8433088" y="621199"/>
            <a:ext cx="2969976" cy="5751596"/>
          </a:xfrm>
          <a:prstGeom prst="rect">
            <a:avLst/>
          </a:prstGeom>
          <a:noFill/>
          <a:extLst>
            <a:ext uri="{909E8E84-426E-40DD-AFC4-6F175D3DCCD1}">
              <a14:hiddenFill xmlns:a14="http://schemas.microsoft.com/office/drawing/2010/main">
                <a:solidFill>
                  <a:srgbClr val="FFFFFF"/>
                </a:solidFill>
              </a14:hiddenFill>
            </a:ext>
          </a:extLst>
        </p:spPr>
      </p:pic>
      <p:sp>
        <p:nvSpPr>
          <p:cNvPr id="5" name="Titel 4">
            <a:extLst>
              <a:ext uri="{FF2B5EF4-FFF2-40B4-BE49-F238E27FC236}">
                <a16:creationId xmlns:a16="http://schemas.microsoft.com/office/drawing/2014/main" id="{020CF3D4-1DCC-8046-874C-F77EECE89860}"/>
              </a:ext>
            </a:extLst>
          </p:cNvPr>
          <p:cNvSpPr>
            <a:spLocks noGrp="1"/>
          </p:cNvSpPr>
          <p:nvPr>
            <p:ph type="title"/>
          </p:nvPr>
        </p:nvSpPr>
        <p:spPr/>
        <p:txBody>
          <a:bodyPr/>
          <a:lstStyle/>
          <a:p>
            <a:r>
              <a:rPr lang="en-US" dirty="0" err="1"/>
              <a:t>Fiktionalität</a:t>
            </a:r>
            <a:endParaRPr lang="en-US" dirty="0"/>
          </a:p>
        </p:txBody>
      </p:sp>
      <p:sp>
        <p:nvSpPr>
          <p:cNvPr id="7" name="Rechteck 6">
            <a:extLst>
              <a:ext uri="{FF2B5EF4-FFF2-40B4-BE49-F238E27FC236}">
                <a16:creationId xmlns:a16="http://schemas.microsoft.com/office/drawing/2014/main" id="{63A001FE-9701-A444-A4B4-6CA0E3C5E409}"/>
              </a:ext>
            </a:extLst>
          </p:cNvPr>
          <p:cNvSpPr/>
          <p:nvPr/>
        </p:nvSpPr>
        <p:spPr>
          <a:xfrm>
            <a:off x="9065358" y="113367"/>
            <a:ext cx="1334020" cy="1015663"/>
          </a:xfrm>
          <a:prstGeom prst="rect">
            <a:avLst/>
          </a:prstGeom>
        </p:spPr>
        <p:txBody>
          <a:bodyPr wrap="none">
            <a:spAutoFit/>
          </a:bodyPr>
          <a:lstStyle/>
          <a:p>
            <a:r>
              <a:rPr lang="en-US" sz="6000" dirty="0"/>
              <a:t>***</a:t>
            </a:r>
          </a:p>
        </p:txBody>
      </p:sp>
      <p:sp>
        <p:nvSpPr>
          <p:cNvPr id="8" name="Rechteck 7">
            <a:extLst>
              <a:ext uri="{FF2B5EF4-FFF2-40B4-BE49-F238E27FC236}">
                <a16:creationId xmlns:a16="http://schemas.microsoft.com/office/drawing/2014/main" id="{6DAC2FCF-9932-2F4A-9845-00F60CD9F87B}"/>
              </a:ext>
            </a:extLst>
          </p:cNvPr>
          <p:cNvSpPr/>
          <p:nvPr/>
        </p:nvSpPr>
        <p:spPr>
          <a:xfrm>
            <a:off x="5114218" y="-15654"/>
            <a:ext cx="1133644" cy="892552"/>
          </a:xfrm>
          <a:prstGeom prst="rect">
            <a:avLst/>
          </a:prstGeom>
        </p:spPr>
        <p:txBody>
          <a:bodyPr wrap="none">
            <a:spAutoFit/>
          </a:bodyPr>
          <a:lstStyle/>
          <a:p>
            <a:r>
              <a:rPr lang="en-US" sz="5000" dirty="0" err="1"/>
              <a:t>n.s</a:t>
            </a:r>
            <a:r>
              <a:rPr lang="en-US" sz="5000" dirty="0"/>
              <a:t>.</a:t>
            </a:r>
          </a:p>
        </p:txBody>
      </p:sp>
      <p:sp>
        <p:nvSpPr>
          <p:cNvPr id="12" name="Rechteck 11">
            <a:extLst>
              <a:ext uri="{FF2B5EF4-FFF2-40B4-BE49-F238E27FC236}">
                <a16:creationId xmlns:a16="http://schemas.microsoft.com/office/drawing/2014/main" id="{C2C3E6C0-9D7E-5D49-956F-D7AE7899492C}"/>
              </a:ext>
            </a:extLst>
          </p:cNvPr>
          <p:cNvSpPr/>
          <p:nvPr/>
        </p:nvSpPr>
        <p:spPr>
          <a:xfrm>
            <a:off x="9785572" y="6488668"/>
            <a:ext cx="2406428" cy="369332"/>
          </a:xfrm>
          <a:prstGeom prst="rect">
            <a:avLst/>
          </a:prstGeom>
        </p:spPr>
        <p:txBody>
          <a:bodyPr wrap="none">
            <a:spAutoFit/>
          </a:bodyPr>
          <a:lstStyle/>
          <a:p>
            <a:r>
              <a:rPr lang="en-US" dirty="0"/>
              <a:t>Herrmann, forthcoming</a:t>
            </a:r>
          </a:p>
        </p:txBody>
      </p:sp>
      <p:sp>
        <p:nvSpPr>
          <p:cNvPr id="9" name="Rechteck 8">
            <a:extLst>
              <a:ext uri="{FF2B5EF4-FFF2-40B4-BE49-F238E27FC236}">
                <a16:creationId xmlns:a16="http://schemas.microsoft.com/office/drawing/2014/main" id="{3A196136-522D-6740-84B0-B7EA0BB87FAF}"/>
              </a:ext>
            </a:extLst>
          </p:cNvPr>
          <p:cNvSpPr/>
          <p:nvPr/>
        </p:nvSpPr>
        <p:spPr>
          <a:xfrm>
            <a:off x="69229" y="4233117"/>
            <a:ext cx="4289759" cy="2031325"/>
          </a:xfrm>
          <a:prstGeom prst="rect">
            <a:avLst/>
          </a:prstGeom>
        </p:spPr>
        <p:txBody>
          <a:bodyPr wrap="square">
            <a:spAutoFit/>
          </a:bodyPr>
          <a:lstStyle/>
          <a:p>
            <a:pPr marL="285750" indent="-285750">
              <a:buFont typeface="Arial" panose="020B0604020202020204" pitchFamily="34" charset="0"/>
              <a:buChar char="•"/>
            </a:pPr>
            <a:r>
              <a:rPr lang="en-US" dirty="0"/>
              <a:t>Features</a:t>
            </a:r>
          </a:p>
          <a:p>
            <a:pPr marL="742950" lvl="1" indent="-285750">
              <a:buFont typeface="Arial" panose="020B0604020202020204" pitchFamily="34" charset="0"/>
              <a:buChar char="•"/>
            </a:pPr>
            <a:r>
              <a:rPr lang="en-US" dirty="0" err="1"/>
              <a:t>Sprachliche</a:t>
            </a:r>
            <a:r>
              <a:rPr lang="en-US" dirty="0"/>
              <a:t> </a:t>
            </a:r>
            <a:r>
              <a:rPr lang="en-US" dirty="0" err="1"/>
              <a:t>Korrelate</a:t>
            </a:r>
            <a:r>
              <a:rPr lang="en-US" dirty="0"/>
              <a:t> </a:t>
            </a:r>
            <a:r>
              <a:rPr lang="en-US" dirty="0" err="1"/>
              <a:t>sozialpsychologischer</a:t>
            </a:r>
            <a:r>
              <a:rPr lang="en-US" dirty="0"/>
              <a:t> </a:t>
            </a:r>
            <a:r>
              <a:rPr lang="en-US" dirty="0" err="1"/>
              <a:t>Konstrukte</a:t>
            </a:r>
            <a:r>
              <a:rPr lang="en-US" dirty="0"/>
              <a:t> (LIWC; Pennebaker et al., 2015)</a:t>
            </a:r>
          </a:p>
          <a:p>
            <a:pPr marL="742950" lvl="1" indent="-285750">
              <a:buFont typeface="Arial" panose="020B0604020202020204" pitchFamily="34" charset="0"/>
              <a:buChar char="•"/>
            </a:pPr>
            <a:r>
              <a:rPr lang="en-US" dirty="0" err="1"/>
              <a:t>Akk</a:t>
            </a:r>
            <a:r>
              <a:rPr lang="en-US" dirty="0"/>
              <a:t>. </a:t>
            </a:r>
            <a:r>
              <a:rPr lang="en-US" dirty="0" err="1"/>
              <a:t>zu</a:t>
            </a:r>
            <a:r>
              <a:rPr lang="en-US" dirty="0"/>
              <a:t> </a:t>
            </a:r>
            <a:r>
              <a:rPr lang="en-US" dirty="0" err="1"/>
              <a:t>zwei</a:t>
            </a:r>
            <a:r>
              <a:rPr lang="en-US" dirty="0"/>
              <a:t> </a:t>
            </a:r>
            <a:r>
              <a:rPr lang="en-US" dirty="0" err="1"/>
              <a:t>Dimensionen</a:t>
            </a:r>
            <a:r>
              <a:rPr lang="en-US" dirty="0"/>
              <a:t> </a:t>
            </a:r>
          </a:p>
          <a:p>
            <a:pPr marL="285750" indent="-285750">
              <a:buFont typeface="Arial" panose="020B0604020202020204" pitchFamily="34" charset="0"/>
              <a:buChar char="•"/>
            </a:pPr>
            <a:r>
              <a:rPr lang="en-US" dirty="0" err="1"/>
              <a:t>Statistik</a:t>
            </a:r>
            <a:r>
              <a:rPr lang="en-US" dirty="0"/>
              <a:t>: </a:t>
            </a:r>
            <a:r>
              <a:rPr lang="en-US" dirty="0" err="1"/>
              <a:t>Mittelwert</a:t>
            </a:r>
            <a:r>
              <a:rPr lang="en-US" dirty="0"/>
              <a:t> </a:t>
            </a:r>
            <a:r>
              <a:rPr lang="en-US" dirty="0" err="1"/>
              <a:t>akk</a:t>
            </a:r>
            <a:r>
              <a:rPr lang="en-US" dirty="0"/>
              <a:t>. Features, Bootstrap, sig. p&gt; .00001</a:t>
            </a:r>
          </a:p>
        </p:txBody>
      </p:sp>
      <p:sp>
        <p:nvSpPr>
          <p:cNvPr id="11" name="Oval 10">
            <a:extLst>
              <a:ext uri="{FF2B5EF4-FFF2-40B4-BE49-F238E27FC236}">
                <a16:creationId xmlns:a16="http://schemas.microsoft.com/office/drawing/2014/main" id="{E76B4BEB-EA2C-394D-9366-7F5A69606267}"/>
              </a:ext>
            </a:extLst>
          </p:cNvPr>
          <p:cNvSpPr/>
          <p:nvPr/>
        </p:nvSpPr>
        <p:spPr>
          <a:xfrm>
            <a:off x="7218633" y="76640"/>
            <a:ext cx="930516" cy="800258"/>
          </a:xfrm>
          <a:prstGeom prst="ellipse">
            <a:avLst/>
          </a:prstGeom>
          <a:blipFill>
            <a:blip r:embed="rId4" cstate="hqprint">
              <a:extLst>
                <a:ext uri="{28A0092B-C50C-407E-A947-70E740481C1C}">
                  <a14:useLocalDpi xmlns:a14="http://schemas.microsoft.com/office/drawing/2010/main"/>
                </a:ext>
              </a:extLst>
            </a:blip>
            <a:srcRect/>
            <a:stretch>
              <a:fillRect l="-5000" r="-5000"/>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
        <p:nvSpPr>
          <p:cNvPr id="13" name="Oval 12">
            <a:extLst>
              <a:ext uri="{FF2B5EF4-FFF2-40B4-BE49-F238E27FC236}">
                <a16:creationId xmlns:a16="http://schemas.microsoft.com/office/drawing/2014/main" id="{0A569C75-BC1B-9E45-920D-2823F137F8EB}"/>
              </a:ext>
            </a:extLst>
          </p:cNvPr>
          <p:cNvSpPr/>
          <p:nvPr/>
        </p:nvSpPr>
        <p:spPr>
          <a:xfrm>
            <a:off x="11031648" y="249252"/>
            <a:ext cx="742831" cy="703971"/>
          </a:xfrm>
          <a:prstGeom prst="ellipse">
            <a:avLst/>
          </a:prstGeom>
          <a:blipFill>
            <a:blip r:embed="rId5" cstate="hqprint">
              <a:extLst>
                <a:ext uri="{28A0092B-C50C-407E-A947-70E740481C1C}">
                  <a14:useLocalDpi xmlns:a14="http://schemas.microsoft.com/office/drawing/2010/main"/>
                </a:ext>
              </a:extLst>
            </a:blip>
            <a:srcRect/>
            <a:stretch>
              <a:fillRect/>
            </a:stretch>
          </a:blipFill>
        </p:spPr>
        <p:style>
          <a:lnRef idx="2">
            <a:schemeClr val="dk1">
              <a:shade val="80000"/>
              <a:hueOff val="0"/>
              <a:satOff val="0"/>
              <a:lumOff val="0"/>
              <a:alphaOff val="0"/>
            </a:schemeClr>
          </a:lnRef>
          <a:fillRef idx="1">
            <a:scrgbClr r="0" g="0" b="0"/>
          </a:fillRef>
          <a:effectRef idx="0">
            <a:schemeClr val="dk1">
              <a:tint val="4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6903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D23C35-5015-DE4A-94E4-355784DAD2E0}"/>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DE9E7A14-E712-0844-BB4F-C9DC63D5E203}"/>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EC0DEDE7-78EC-DB43-B21A-1D1BCDFB66FF}"/>
              </a:ext>
            </a:extLst>
          </p:cNvPr>
          <p:cNvSpPr/>
          <p:nvPr/>
        </p:nvSpPr>
        <p:spPr>
          <a:xfrm>
            <a:off x="2491163" y="2523965"/>
            <a:ext cx="4665422"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social processes (</a:t>
            </a:r>
            <a:r>
              <a:rPr lang="en-US" i="1" dirty="0" err="1"/>
              <a:t>gesellig</a:t>
            </a:r>
            <a:r>
              <a:rPr lang="en-US" i="1" dirty="0"/>
              <a:t>, </a:t>
            </a:r>
            <a:r>
              <a:rPr lang="en-US" i="1" dirty="0" err="1"/>
              <a:t>kumpel</a:t>
            </a:r>
            <a:r>
              <a:rPr lang="en-US" i="1" dirty="0"/>
              <a:t>, </a:t>
            </a:r>
            <a:r>
              <a:rPr lang="en-US" i="1" dirty="0" err="1"/>
              <a:t>reden</a:t>
            </a:r>
            <a:r>
              <a:rPr lang="en-US" dirty="0"/>
              <a:t>)</a:t>
            </a:r>
          </a:p>
          <a:p>
            <a:pPr marL="285750" lvl="0" indent="-285750">
              <a:buFont typeface="Arial" panose="020B0604020202020204" pitchFamily="34" charset="0"/>
              <a:buChar char="•"/>
              <a:defRPr/>
            </a:pPr>
            <a:r>
              <a:rPr lang="en-US" dirty="0"/>
              <a:t>family (</a:t>
            </a:r>
            <a:r>
              <a:rPr lang="en-US" i="1" dirty="0" err="1"/>
              <a:t>tochter</a:t>
            </a:r>
            <a:r>
              <a:rPr lang="en-US" i="1" dirty="0"/>
              <a:t>, papa, </a:t>
            </a:r>
            <a:r>
              <a:rPr lang="en-US" i="1" dirty="0" err="1"/>
              <a:t>tante</a:t>
            </a:r>
            <a:r>
              <a:rPr lang="en-US" dirty="0"/>
              <a:t>)</a:t>
            </a:r>
          </a:p>
          <a:p>
            <a:pPr marL="285750" lvl="0" indent="-285750">
              <a:buFont typeface="Arial" panose="020B0604020202020204" pitchFamily="34" charset="0"/>
              <a:buChar char="•"/>
              <a:defRPr/>
            </a:pPr>
            <a:r>
              <a:rPr lang="en-US" dirty="0"/>
              <a:t>friends (</a:t>
            </a:r>
            <a:r>
              <a:rPr lang="en-US" i="1" dirty="0" err="1"/>
              <a:t>freund</a:t>
            </a:r>
            <a:r>
              <a:rPr lang="en-US" i="1" dirty="0"/>
              <a:t>, </a:t>
            </a:r>
            <a:r>
              <a:rPr lang="en-US" i="1" dirty="0" err="1"/>
              <a:t>genosse</a:t>
            </a:r>
            <a:r>
              <a:rPr lang="en-US" i="1" dirty="0"/>
              <a:t>, </a:t>
            </a:r>
            <a:r>
              <a:rPr lang="en-US" i="1" dirty="0" err="1"/>
              <a:t>busenfreund</a:t>
            </a:r>
            <a:r>
              <a:rPr lang="en-US" dirty="0"/>
              <a:t>)</a:t>
            </a:r>
          </a:p>
          <a:p>
            <a:pPr marL="285750" lvl="0" indent="-285750">
              <a:buFont typeface="Arial" panose="020B0604020202020204" pitchFamily="34" charset="0"/>
              <a:buChar char="•"/>
              <a:defRPr/>
            </a:pPr>
            <a:r>
              <a:rPr lang="en-US" dirty="0"/>
              <a:t>female reference (</a:t>
            </a:r>
            <a:r>
              <a:rPr lang="en-US" i="1" dirty="0"/>
              <a:t>frau, </a:t>
            </a:r>
            <a:r>
              <a:rPr lang="en-US" i="1" dirty="0" err="1"/>
              <a:t>mädchen</a:t>
            </a:r>
            <a:r>
              <a:rPr lang="en-US" i="1" dirty="0"/>
              <a:t>, </a:t>
            </a:r>
            <a:r>
              <a:rPr lang="en-US" i="1" dirty="0" err="1"/>
              <a:t>weiblich</a:t>
            </a:r>
            <a:r>
              <a:rPr lang="en-US" dirty="0"/>
              <a:t>)</a:t>
            </a:r>
          </a:p>
          <a:p>
            <a:pPr marL="285750" lvl="0" indent="-285750">
              <a:buFont typeface="Arial" panose="020B0604020202020204" pitchFamily="34" charset="0"/>
              <a:buChar char="•"/>
              <a:defRPr/>
            </a:pPr>
            <a:r>
              <a:rPr lang="en-US" dirty="0"/>
              <a:t>male reference (</a:t>
            </a:r>
            <a:r>
              <a:rPr lang="en-US" i="1" dirty="0" err="1"/>
              <a:t>bruder</a:t>
            </a:r>
            <a:r>
              <a:rPr lang="en-US" i="1" dirty="0"/>
              <a:t>, </a:t>
            </a:r>
            <a:r>
              <a:rPr lang="en-US" i="1" dirty="0" err="1"/>
              <a:t>mann</a:t>
            </a:r>
            <a:r>
              <a:rPr lang="en-US" i="1" dirty="0"/>
              <a:t>, </a:t>
            </a:r>
            <a:r>
              <a:rPr lang="en-US" i="1" dirty="0" err="1"/>
              <a:t>onkel</a:t>
            </a:r>
            <a:r>
              <a:rPr lang="en-US" dirty="0"/>
              <a:t>)</a:t>
            </a:r>
          </a:p>
        </p:txBody>
      </p:sp>
    </p:spTree>
    <p:extLst>
      <p:ext uri="{BB962C8B-B14F-4D97-AF65-F5344CB8AC3E}">
        <p14:creationId xmlns:p14="http://schemas.microsoft.com/office/powerpoint/2010/main" val="2720609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0439E9-E80A-B846-9EA3-2F8AC9EC1E7B}"/>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6" name="Oval 5">
            <a:extLst>
              <a:ext uri="{FF2B5EF4-FFF2-40B4-BE49-F238E27FC236}">
                <a16:creationId xmlns:a16="http://schemas.microsoft.com/office/drawing/2014/main" id="{4504919A-964C-C244-8500-B3BD54A2481F}"/>
              </a:ext>
            </a:extLst>
          </p:cNvPr>
          <p:cNvSpPr/>
          <p:nvPr/>
        </p:nvSpPr>
        <p:spPr>
          <a:xfrm>
            <a:off x="9758448" y="1690688"/>
            <a:ext cx="1947638" cy="1821590"/>
          </a:xfrm>
          <a:prstGeom prst="ellipse">
            <a:avLst/>
          </a:prstGeom>
          <a:blipFill>
            <a:blip r:embed="rId2"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hteck 8">
            <a:extLst>
              <a:ext uri="{FF2B5EF4-FFF2-40B4-BE49-F238E27FC236}">
                <a16:creationId xmlns:a16="http://schemas.microsoft.com/office/drawing/2014/main" id="{F3757A99-B5C7-1F41-AE78-DA528E1C5079}"/>
              </a:ext>
            </a:extLst>
          </p:cNvPr>
          <p:cNvSpPr/>
          <p:nvPr/>
        </p:nvSpPr>
        <p:spPr>
          <a:xfrm>
            <a:off x="2856923" y="2690336"/>
            <a:ext cx="4756427" cy="1477328"/>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biological processes (</a:t>
            </a:r>
            <a:r>
              <a:rPr lang="en-US" i="1" dirty="0" err="1"/>
              <a:t>essen</a:t>
            </a:r>
            <a:r>
              <a:rPr lang="en-US" i="1" dirty="0"/>
              <a:t>, </a:t>
            </a:r>
            <a:r>
              <a:rPr lang="en-US" i="1" dirty="0" err="1"/>
              <a:t>blut</a:t>
            </a:r>
            <a:r>
              <a:rPr lang="en-US" i="1" dirty="0"/>
              <a:t>, </a:t>
            </a:r>
            <a:r>
              <a:rPr lang="en-US" i="1" dirty="0" err="1"/>
              <a:t>schmerz</a:t>
            </a:r>
            <a:r>
              <a:rPr lang="en-US" dirty="0"/>
              <a:t>)</a:t>
            </a:r>
          </a:p>
          <a:p>
            <a:pPr marL="285750" lvl="0" indent="-285750">
              <a:buFont typeface="Arial" panose="020B0604020202020204" pitchFamily="34" charset="0"/>
              <a:buChar char="•"/>
              <a:defRPr/>
            </a:pPr>
            <a:r>
              <a:rPr lang="en-US" dirty="0"/>
              <a:t>body (</a:t>
            </a:r>
            <a:r>
              <a:rPr lang="en-US" i="1" dirty="0"/>
              <a:t>arm, </a:t>
            </a:r>
            <a:r>
              <a:rPr lang="en-US" i="1" dirty="0" err="1"/>
              <a:t>kopf</a:t>
            </a:r>
            <a:r>
              <a:rPr lang="en-US" i="1" dirty="0"/>
              <a:t>, </a:t>
            </a:r>
            <a:r>
              <a:rPr lang="en-US" i="1" dirty="0" err="1"/>
              <a:t>muskel</a:t>
            </a:r>
            <a:r>
              <a:rPr lang="en-US" dirty="0"/>
              <a:t>)</a:t>
            </a:r>
          </a:p>
          <a:p>
            <a:pPr marL="285750" lvl="0" indent="-285750">
              <a:buFont typeface="Arial" panose="020B0604020202020204" pitchFamily="34" charset="0"/>
              <a:buChar char="•"/>
              <a:defRPr/>
            </a:pPr>
            <a:r>
              <a:rPr lang="en-US" dirty="0"/>
              <a:t>health (</a:t>
            </a:r>
            <a:r>
              <a:rPr lang="en-US" i="1" dirty="0" err="1"/>
              <a:t>erkältet</a:t>
            </a:r>
            <a:r>
              <a:rPr lang="en-US" i="1" dirty="0"/>
              <a:t>, </a:t>
            </a:r>
            <a:r>
              <a:rPr lang="en-US" i="1" dirty="0" err="1"/>
              <a:t>klinik</a:t>
            </a:r>
            <a:r>
              <a:rPr lang="en-US" i="1" dirty="0"/>
              <a:t>, </a:t>
            </a:r>
            <a:r>
              <a:rPr lang="en-US" i="1" dirty="0" err="1"/>
              <a:t>medikament</a:t>
            </a:r>
            <a:r>
              <a:rPr lang="en-US" dirty="0"/>
              <a:t>)</a:t>
            </a:r>
          </a:p>
          <a:p>
            <a:pPr marL="285750" lvl="0" indent="-285750">
              <a:buFont typeface="Arial" panose="020B0604020202020204" pitchFamily="34" charset="0"/>
              <a:buChar char="•"/>
              <a:defRPr/>
            </a:pPr>
            <a:r>
              <a:rPr lang="en-US" dirty="0"/>
              <a:t>sexual (</a:t>
            </a:r>
            <a:r>
              <a:rPr lang="en-US" i="1" dirty="0" err="1"/>
              <a:t>geil</a:t>
            </a:r>
            <a:r>
              <a:rPr lang="en-US" i="1" dirty="0"/>
              <a:t>, </a:t>
            </a:r>
            <a:r>
              <a:rPr lang="en-US" i="1" dirty="0" err="1"/>
              <a:t>eroti</a:t>
            </a:r>
            <a:r>
              <a:rPr lang="en-US" i="1" dirty="0"/>
              <a:t>*, </a:t>
            </a:r>
            <a:r>
              <a:rPr lang="en-US" i="1" dirty="0" err="1"/>
              <a:t>nackt</a:t>
            </a:r>
            <a:r>
              <a:rPr lang="en-US" dirty="0"/>
              <a:t>)</a:t>
            </a:r>
          </a:p>
          <a:p>
            <a:pPr marL="285750" lvl="0" indent="-285750">
              <a:buFont typeface="Arial" panose="020B0604020202020204" pitchFamily="34" charset="0"/>
              <a:buChar char="•"/>
              <a:defRPr/>
            </a:pPr>
            <a:r>
              <a:rPr lang="en-US" dirty="0"/>
              <a:t>Ingestion (</a:t>
            </a:r>
            <a:r>
              <a:rPr lang="en-US" i="1" dirty="0"/>
              <a:t>hunger, </a:t>
            </a:r>
            <a:r>
              <a:rPr lang="en-US" i="1" dirty="0" err="1"/>
              <a:t>mahlzeit</a:t>
            </a:r>
            <a:r>
              <a:rPr lang="en-US" i="1" dirty="0"/>
              <a:t>, </a:t>
            </a:r>
            <a:r>
              <a:rPr lang="en-US" i="1" dirty="0" err="1"/>
              <a:t>rindfleisch</a:t>
            </a:r>
            <a:r>
              <a:rPr lang="en-US" dirty="0"/>
              <a:t>)</a:t>
            </a:r>
          </a:p>
        </p:txBody>
      </p:sp>
    </p:spTree>
    <p:extLst>
      <p:ext uri="{BB962C8B-B14F-4D97-AF65-F5344CB8AC3E}">
        <p14:creationId xmlns:p14="http://schemas.microsoft.com/office/powerpoint/2010/main" val="4090225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CB7A9D2-8B55-A64D-B5C6-6CB317BBD38E}"/>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5">
            <a:extLst>
              <a:ext uri="{FF2B5EF4-FFF2-40B4-BE49-F238E27FC236}">
                <a16:creationId xmlns:a16="http://schemas.microsoft.com/office/drawing/2014/main" id="{9BF062EC-AD09-F64B-8893-77959AE40764}"/>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8" name="Rectangle 4">
            <a:extLst>
              <a:ext uri="{FF2B5EF4-FFF2-40B4-BE49-F238E27FC236}">
                <a16:creationId xmlns:a16="http://schemas.microsoft.com/office/drawing/2014/main" id="{E26434D4-E453-418E-AEE9-F488F53182F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13" name="Rechteck 12">
            <a:extLst>
              <a:ext uri="{FF2B5EF4-FFF2-40B4-BE49-F238E27FC236}">
                <a16:creationId xmlns:a16="http://schemas.microsoft.com/office/drawing/2014/main" id="{80931C2C-7AAD-0048-A5B6-F299726DB14E}"/>
              </a:ext>
            </a:extLst>
          </p:cNvPr>
          <p:cNvSpPr/>
          <p:nvPr/>
        </p:nvSpPr>
        <p:spPr>
          <a:xfrm>
            <a:off x="3070637" y="2496615"/>
            <a:ext cx="5198399"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perceptual processes (</a:t>
            </a:r>
            <a:r>
              <a:rPr lang="en-US" i="1" dirty="0" err="1"/>
              <a:t>fühle</a:t>
            </a:r>
            <a:r>
              <a:rPr lang="en-US" i="1" dirty="0"/>
              <a:t>, </a:t>
            </a:r>
            <a:r>
              <a:rPr lang="en-US" i="1" dirty="0" err="1"/>
              <a:t>höre</a:t>
            </a:r>
            <a:r>
              <a:rPr lang="en-US" i="1" dirty="0"/>
              <a:t>, </a:t>
            </a:r>
            <a:r>
              <a:rPr lang="en-US" i="1" dirty="0" err="1"/>
              <a:t>schauen</a:t>
            </a:r>
            <a:r>
              <a:rPr lang="en-US" dirty="0"/>
              <a:t>)</a:t>
            </a:r>
          </a:p>
          <a:p>
            <a:pPr marL="285750" lvl="0" indent="-285750">
              <a:buFont typeface="Arial" panose="020B0604020202020204" pitchFamily="34" charset="0"/>
              <a:buChar char="•"/>
              <a:defRPr/>
            </a:pPr>
            <a:r>
              <a:rPr lang="en-US" dirty="0"/>
              <a:t>see (</a:t>
            </a:r>
            <a:r>
              <a:rPr lang="en-US" i="1" dirty="0" err="1"/>
              <a:t>angeschaut</a:t>
            </a:r>
            <a:r>
              <a:rPr lang="en-US" i="1" dirty="0"/>
              <a:t>, </a:t>
            </a:r>
            <a:r>
              <a:rPr lang="en-US" i="1" dirty="0" err="1"/>
              <a:t>sehe</a:t>
            </a:r>
            <a:r>
              <a:rPr lang="en-US" i="1" dirty="0"/>
              <a:t>, </a:t>
            </a:r>
            <a:r>
              <a:rPr lang="en-US" i="1" dirty="0" err="1"/>
              <a:t>sicht</a:t>
            </a:r>
            <a:r>
              <a:rPr lang="en-US" dirty="0"/>
              <a:t>)</a:t>
            </a:r>
          </a:p>
          <a:p>
            <a:pPr marL="285750" lvl="0" indent="-285750">
              <a:buFont typeface="Arial" panose="020B0604020202020204" pitchFamily="34" charset="0"/>
              <a:buChar char="•"/>
              <a:defRPr/>
            </a:pPr>
            <a:r>
              <a:rPr lang="en-US" dirty="0"/>
              <a:t>hear (</a:t>
            </a:r>
            <a:r>
              <a:rPr lang="en-US" i="1" dirty="0" err="1"/>
              <a:t>höre</a:t>
            </a:r>
            <a:r>
              <a:rPr lang="en-US" i="1" dirty="0"/>
              <a:t>, </a:t>
            </a:r>
            <a:r>
              <a:rPr lang="en-US" i="1" dirty="0" err="1"/>
              <a:t>klang</a:t>
            </a:r>
            <a:r>
              <a:rPr lang="en-US" i="1" dirty="0"/>
              <a:t>, </a:t>
            </a:r>
            <a:r>
              <a:rPr lang="en-US" i="1" dirty="0" err="1"/>
              <a:t>zuhören</a:t>
            </a:r>
            <a:r>
              <a:rPr lang="en-US" dirty="0"/>
              <a:t>)</a:t>
            </a:r>
          </a:p>
          <a:p>
            <a:pPr marL="285750" lvl="0" indent="-285750">
              <a:buFont typeface="Arial" panose="020B0604020202020204" pitchFamily="34" charset="0"/>
              <a:buChar char="•"/>
              <a:defRPr/>
            </a:pPr>
            <a:r>
              <a:rPr lang="en-US" dirty="0"/>
              <a:t>feel (</a:t>
            </a:r>
            <a:r>
              <a:rPr lang="en-US" i="1" dirty="0" err="1"/>
              <a:t>fühle</a:t>
            </a:r>
            <a:r>
              <a:rPr lang="en-US" i="1" dirty="0"/>
              <a:t>, </a:t>
            </a:r>
            <a:r>
              <a:rPr lang="en-US" i="1" dirty="0" err="1"/>
              <a:t>fühlt</a:t>
            </a:r>
            <a:r>
              <a:rPr lang="en-US" i="1" dirty="0"/>
              <a:t>, </a:t>
            </a:r>
            <a:r>
              <a:rPr lang="en-US" i="1" dirty="0" err="1"/>
              <a:t>glatt</a:t>
            </a:r>
            <a:r>
              <a:rPr lang="en-US" i="1" dirty="0"/>
              <a:t>)</a:t>
            </a:r>
          </a:p>
          <a:p>
            <a:pPr marL="285750" lvl="0" indent="-285750">
              <a:buFont typeface="Arial" panose="020B0604020202020204" pitchFamily="34" charset="0"/>
              <a:buChar char="•"/>
              <a:defRPr/>
            </a:pPr>
            <a:r>
              <a:rPr lang="en-US" dirty="0"/>
              <a:t>motion (</a:t>
            </a:r>
            <a:r>
              <a:rPr lang="en-US" i="1" dirty="0" err="1"/>
              <a:t>ankunft</a:t>
            </a:r>
            <a:r>
              <a:rPr lang="en-US" i="1" dirty="0"/>
              <a:t>, auto, </a:t>
            </a:r>
            <a:r>
              <a:rPr lang="en-US" i="1" dirty="0" err="1"/>
              <a:t>gehen</a:t>
            </a:r>
            <a:r>
              <a:rPr lang="en-US" dirty="0"/>
              <a:t>)</a:t>
            </a:r>
          </a:p>
          <a:p>
            <a:pPr marL="285750" lvl="0" indent="-285750">
              <a:buFont typeface="Arial" panose="020B0604020202020204" pitchFamily="34" charset="0"/>
              <a:buChar char="•"/>
              <a:defRPr/>
            </a:pPr>
            <a:r>
              <a:rPr lang="en-US" dirty="0"/>
              <a:t>space (</a:t>
            </a:r>
            <a:r>
              <a:rPr lang="en-US" i="1" dirty="0" err="1"/>
              <a:t>unten</a:t>
            </a:r>
            <a:r>
              <a:rPr lang="en-US" i="1" dirty="0"/>
              <a:t>, </a:t>
            </a:r>
            <a:r>
              <a:rPr lang="en-US" i="1" dirty="0" err="1"/>
              <a:t>über</a:t>
            </a:r>
            <a:r>
              <a:rPr lang="en-US" i="1" dirty="0"/>
              <a:t>, </a:t>
            </a:r>
            <a:r>
              <a:rPr lang="en-US" i="1" dirty="0" err="1"/>
              <a:t>klein</a:t>
            </a:r>
            <a:r>
              <a:rPr lang="en-US" dirty="0"/>
              <a:t>)</a:t>
            </a:r>
          </a:p>
          <a:p>
            <a:pPr marL="285750" lvl="0" indent="-285750">
              <a:buFont typeface="Arial" panose="020B0604020202020204" pitchFamily="34" charset="0"/>
              <a:buChar char="•"/>
              <a:defRPr/>
            </a:pPr>
            <a:r>
              <a:rPr lang="en-US" dirty="0"/>
              <a:t>home (</a:t>
            </a:r>
            <a:r>
              <a:rPr lang="en-US" i="1" dirty="0"/>
              <a:t>sofa, </a:t>
            </a:r>
            <a:r>
              <a:rPr lang="en-US" i="1" dirty="0" err="1"/>
              <a:t>wohnzimmer</a:t>
            </a:r>
            <a:r>
              <a:rPr lang="en-US" dirty="0"/>
              <a:t>)</a:t>
            </a:r>
          </a:p>
        </p:txBody>
      </p:sp>
    </p:spTree>
    <p:extLst>
      <p:ext uri="{BB962C8B-B14F-4D97-AF65-F5344CB8AC3E}">
        <p14:creationId xmlns:p14="http://schemas.microsoft.com/office/powerpoint/2010/main" val="678306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6E1AF80C-DD67-4BBD-979C-E861C118B793}"/>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A01D0E81-2F1B-6246-AD4E-03E53BDE11DD}"/>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Rechteck 12">
            <a:extLst>
              <a:ext uri="{FF2B5EF4-FFF2-40B4-BE49-F238E27FC236}">
                <a16:creationId xmlns:a16="http://schemas.microsoft.com/office/drawing/2014/main" id="{97AEC27B-EBB1-4B4B-8844-37DFEE71D69A}"/>
              </a:ext>
            </a:extLst>
          </p:cNvPr>
          <p:cNvSpPr/>
          <p:nvPr/>
        </p:nvSpPr>
        <p:spPr>
          <a:xfrm>
            <a:off x="4307205" y="2016134"/>
            <a:ext cx="389473" cy="369332"/>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DAC4CA18-0268-4A43-B4DF-6E16EEDBB8FA}"/>
              </a:ext>
            </a:extLst>
          </p:cNvPr>
          <p:cNvSpPr/>
          <p:nvPr/>
        </p:nvSpPr>
        <p:spPr>
          <a:xfrm>
            <a:off x="5901263" y="3059668"/>
            <a:ext cx="389473" cy="369332"/>
          </a:xfrm>
          <a:prstGeom prst="rect">
            <a:avLst/>
          </a:prstGeom>
        </p:spPr>
        <p:txBody>
          <a:bodyPr wrap="square">
            <a:spAutoFit/>
          </a:bodyPr>
          <a:lstStyle/>
          <a:p>
            <a:r>
              <a:rPr lang="en-US" dirty="0"/>
              <a:t>*</a:t>
            </a:r>
            <a:endParaRPr lang="de-DE" dirty="0"/>
          </a:p>
        </p:txBody>
      </p:sp>
      <p:sp>
        <p:nvSpPr>
          <p:cNvPr id="15" name="Rechteck 14">
            <a:extLst>
              <a:ext uri="{FF2B5EF4-FFF2-40B4-BE49-F238E27FC236}">
                <a16:creationId xmlns:a16="http://schemas.microsoft.com/office/drawing/2014/main" id="{18B3538D-D401-724F-820E-097EF88CC03D}"/>
              </a:ext>
            </a:extLst>
          </p:cNvPr>
          <p:cNvSpPr/>
          <p:nvPr/>
        </p:nvSpPr>
        <p:spPr>
          <a:xfrm>
            <a:off x="2708663" y="2523966"/>
            <a:ext cx="5991612" cy="1754326"/>
          </a:xfrm>
          <a:prstGeom prst="rect">
            <a:avLst/>
          </a:prstGeom>
          <a:solidFill>
            <a:schemeClr val="bg1"/>
          </a:solidFill>
        </p:spPr>
        <p:txBody>
          <a:bodyPr wrap="square">
            <a:spAutoFit/>
          </a:bodyPr>
          <a:lstStyle/>
          <a:p>
            <a:pPr marL="285750" indent="-285750">
              <a:buFont typeface="Arial" panose="020B0604020202020204" pitchFamily="34" charset="0"/>
              <a:buChar char="•"/>
              <a:defRPr/>
            </a:pPr>
            <a:r>
              <a:rPr lang="en-US" dirty="0"/>
              <a:t>affective processes (</a:t>
            </a:r>
            <a:r>
              <a:rPr lang="en-US" i="1" dirty="0" err="1"/>
              <a:t>glücklich</a:t>
            </a:r>
            <a:r>
              <a:rPr lang="en-US" i="1" dirty="0"/>
              <a:t>, </a:t>
            </a:r>
            <a:r>
              <a:rPr lang="en-US" i="1" dirty="0" err="1"/>
              <a:t>weinen</a:t>
            </a:r>
            <a:r>
              <a:rPr lang="en-US" dirty="0"/>
              <a:t>)</a:t>
            </a:r>
          </a:p>
          <a:p>
            <a:pPr marL="285750" lvl="0" indent="-285750">
              <a:buFont typeface="Arial" panose="020B0604020202020204" pitchFamily="34" charset="0"/>
              <a:buChar char="•"/>
              <a:defRPr/>
            </a:pPr>
            <a:r>
              <a:rPr lang="en-US" dirty="0"/>
              <a:t>positive emotions (</a:t>
            </a:r>
            <a:r>
              <a:rPr lang="en-US" i="1" dirty="0" err="1"/>
              <a:t>glücklich</a:t>
            </a:r>
            <a:r>
              <a:rPr lang="en-US" i="1" dirty="0"/>
              <a:t>, </a:t>
            </a:r>
            <a:r>
              <a:rPr lang="en-US" i="1" dirty="0" err="1"/>
              <a:t>liebe</a:t>
            </a:r>
            <a:r>
              <a:rPr lang="en-US" i="1" dirty="0"/>
              <a:t>, </a:t>
            </a:r>
            <a:r>
              <a:rPr lang="en-US" i="1" dirty="0" err="1"/>
              <a:t>schön</a:t>
            </a:r>
            <a:r>
              <a:rPr lang="en-US" dirty="0"/>
              <a:t>)</a:t>
            </a:r>
          </a:p>
          <a:p>
            <a:pPr marL="285750" lvl="0" indent="-285750">
              <a:buFont typeface="Arial" panose="020B0604020202020204" pitchFamily="34" charset="0"/>
              <a:buChar char="•"/>
              <a:defRPr/>
            </a:pPr>
            <a:r>
              <a:rPr lang="en-US" dirty="0"/>
              <a:t>negative emotion (</a:t>
            </a:r>
            <a:r>
              <a:rPr lang="en-US" i="1" dirty="0" err="1"/>
              <a:t>beleidigt</a:t>
            </a:r>
            <a:r>
              <a:rPr lang="en-US" i="1" dirty="0"/>
              <a:t>, </a:t>
            </a:r>
            <a:r>
              <a:rPr lang="en-US" i="1" dirty="0" err="1"/>
              <a:t>bösartig</a:t>
            </a:r>
            <a:r>
              <a:rPr lang="en-US" i="1" dirty="0"/>
              <a:t>, </a:t>
            </a:r>
            <a:r>
              <a:rPr lang="en-US" i="1" dirty="0" err="1"/>
              <a:t>heulen</a:t>
            </a:r>
            <a:r>
              <a:rPr lang="en-US" dirty="0"/>
              <a:t>)</a:t>
            </a:r>
          </a:p>
          <a:p>
            <a:pPr marL="285750" lvl="0" indent="-285750">
              <a:buFont typeface="Arial" panose="020B0604020202020204" pitchFamily="34" charset="0"/>
              <a:buChar char="•"/>
              <a:defRPr/>
            </a:pPr>
            <a:r>
              <a:rPr lang="en-US" dirty="0"/>
              <a:t>anxiety (</a:t>
            </a:r>
            <a:r>
              <a:rPr lang="en-US" i="1" dirty="0" err="1"/>
              <a:t>ängstlich</a:t>
            </a:r>
            <a:r>
              <a:rPr lang="en-US" i="1" dirty="0"/>
              <a:t>, </a:t>
            </a:r>
            <a:r>
              <a:rPr lang="en-US" i="1" dirty="0" err="1"/>
              <a:t>besorgt</a:t>
            </a:r>
            <a:r>
              <a:rPr lang="en-US" dirty="0"/>
              <a:t>)</a:t>
            </a:r>
          </a:p>
          <a:p>
            <a:pPr marL="285750" lvl="0" indent="-285750">
              <a:buFont typeface="Arial" panose="020B0604020202020204" pitchFamily="34" charset="0"/>
              <a:buChar char="•"/>
              <a:defRPr/>
            </a:pPr>
            <a:r>
              <a:rPr lang="en-US" dirty="0"/>
              <a:t>anger (</a:t>
            </a:r>
            <a:r>
              <a:rPr lang="en-US" i="1" dirty="0" err="1"/>
              <a:t>hass</a:t>
            </a:r>
            <a:r>
              <a:rPr lang="en-US" i="1" dirty="0"/>
              <a:t>, </a:t>
            </a:r>
            <a:r>
              <a:rPr lang="en-US" i="1" dirty="0" err="1"/>
              <a:t>sauer</a:t>
            </a:r>
            <a:r>
              <a:rPr lang="en-US" i="1" dirty="0"/>
              <a:t>, </a:t>
            </a:r>
            <a:r>
              <a:rPr lang="en-US" i="1" dirty="0" err="1"/>
              <a:t>zorn</a:t>
            </a:r>
            <a:r>
              <a:rPr lang="en-US" dirty="0"/>
              <a:t>)</a:t>
            </a:r>
          </a:p>
          <a:p>
            <a:pPr marL="285750" lvl="0" indent="-285750">
              <a:buFont typeface="Arial" panose="020B0604020202020204" pitchFamily="34" charset="0"/>
              <a:buChar char="•"/>
              <a:defRPr/>
            </a:pPr>
            <a:r>
              <a:rPr lang="en-US" dirty="0"/>
              <a:t>sadness (</a:t>
            </a:r>
            <a:r>
              <a:rPr lang="en-US" dirty="0" err="1"/>
              <a:t>schluchzen</a:t>
            </a:r>
            <a:r>
              <a:rPr lang="en-US" dirty="0"/>
              <a:t>, </a:t>
            </a:r>
            <a:r>
              <a:rPr lang="en-US" dirty="0" err="1"/>
              <a:t>träne</a:t>
            </a:r>
            <a:r>
              <a:rPr lang="en-US" dirty="0"/>
              <a:t>, </a:t>
            </a:r>
            <a:r>
              <a:rPr lang="en-US" dirty="0" err="1"/>
              <a:t>trauer</a:t>
            </a:r>
            <a:r>
              <a:rPr lang="en-US" dirty="0"/>
              <a:t>)</a:t>
            </a:r>
          </a:p>
        </p:txBody>
      </p:sp>
    </p:spTree>
    <p:extLst>
      <p:ext uri="{BB962C8B-B14F-4D97-AF65-F5344CB8AC3E}">
        <p14:creationId xmlns:p14="http://schemas.microsoft.com/office/powerpoint/2010/main" val="951417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E3CDBB8-D60F-4607-8ECC-4E72103E8F8E}"/>
              </a:ext>
            </a:extLst>
          </p:cNvPr>
          <p:cNvSpPr/>
          <p:nvPr/>
        </p:nvSpPr>
        <p:spPr>
          <a:xfrm>
            <a:off x="9463829" y="3678128"/>
            <a:ext cx="2887197" cy="646331"/>
          </a:xfrm>
          <a:prstGeom prst="rect">
            <a:avLst/>
          </a:prstGeom>
        </p:spPr>
        <p:txBody>
          <a:bodyPr wrap="square">
            <a:spAutoFit/>
          </a:bodyPr>
          <a:lstStyle/>
          <a:p>
            <a:r>
              <a:rPr lang="en-US" dirty="0"/>
              <a:t>(a) experiential world building</a:t>
            </a:r>
          </a:p>
        </p:txBody>
      </p:sp>
      <p:sp>
        <p:nvSpPr>
          <p:cNvPr id="7" name="Oval 6">
            <a:extLst>
              <a:ext uri="{FF2B5EF4-FFF2-40B4-BE49-F238E27FC236}">
                <a16:creationId xmlns:a16="http://schemas.microsoft.com/office/drawing/2014/main" id="{00BC844F-911C-CA4A-8B22-2641D15CBD8B}"/>
              </a:ext>
            </a:extLst>
          </p:cNvPr>
          <p:cNvSpPr/>
          <p:nvPr/>
        </p:nvSpPr>
        <p:spPr>
          <a:xfrm>
            <a:off x="9758448" y="1690688"/>
            <a:ext cx="1947638" cy="1821590"/>
          </a:xfrm>
          <a:prstGeom prst="ellipse">
            <a:avLst/>
          </a:prstGeom>
          <a:blipFill>
            <a:blip r:embed="rId3" cstate="hqprint">
              <a:extLst>
                <a:ext uri="{28A0092B-C50C-407E-A947-70E740481C1C}">
                  <a14:useLocalDpi xmlns:a14="http://schemas.microsoft.com/office/drawing/2010/main"/>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hteck 10">
            <a:extLst>
              <a:ext uri="{FF2B5EF4-FFF2-40B4-BE49-F238E27FC236}">
                <a16:creationId xmlns:a16="http://schemas.microsoft.com/office/drawing/2014/main" id="{4FFBEA6E-9BD8-E946-B59C-D301D95AB3FA}"/>
              </a:ext>
            </a:extLst>
          </p:cNvPr>
          <p:cNvSpPr/>
          <p:nvPr/>
        </p:nvSpPr>
        <p:spPr>
          <a:xfrm>
            <a:off x="7097177" y="3475250"/>
            <a:ext cx="389473" cy="369332"/>
          </a:xfrm>
          <a:prstGeom prst="rect">
            <a:avLst/>
          </a:prstGeom>
        </p:spPr>
        <p:txBody>
          <a:bodyPr wrap="square">
            <a:spAutoFit/>
          </a:bodyPr>
          <a:lstStyle/>
          <a:p>
            <a:r>
              <a:rPr lang="en-US" dirty="0"/>
              <a:t>*</a:t>
            </a:r>
            <a:endParaRPr lang="de-DE" dirty="0"/>
          </a:p>
        </p:txBody>
      </p:sp>
      <p:sp>
        <p:nvSpPr>
          <p:cNvPr id="12" name="Rechteck 11">
            <a:extLst>
              <a:ext uri="{FF2B5EF4-FFF2-40B4-BE49-F238E27FC236}">
                <a16:creationId xmlns:a16="http://schemas.microsoft.com/office/drawing/2014/main" id="{78BDA5FE-5639-354F-A68F-3B9DEC978044}"/>
              </a:ext>
            </a:extLst>
          </p:cNvPr>
          <p:cNvSpPr/>
          <p:nvPr/>
        </p:nvSpPr>
        <p:spPr>
          <a:xfrm>
            <a:off x="4080864" y="2416817"/>
            <a:ext cx="389927" cy="376130"/>
          </a:xfrm>
          <a:prstGeom prst="rect">
            <a:avLst/>
          </a:prstGeom>
        </p:spPr>
        <p:txBody>
          <a:bodyPr wrap="square">
            <a:spAutoFit/>
          </a:bodyPr>
          <a:lstStyle/>
          <a:p>
            <a:r>
              <a:rPr lang="en-US" dirty="0"/>
              <a:t>*</a:t>
            </a:r>
            <a:endParaRPr lang="de-DE" dirty="0"/>
          </a:p>
        </p:txBody>
      </p:sp>
      <p:sp>
        <p:nvSpPr>
          <p:cNvPr id="14" name="Rechteck 13">
            <a:extLst>
              <a:ext uri="{FF2B5EF4-FFF2-40B4-BE49-F238E27FC236}">
                <a16:creationId xmlns:a16="http://schemas.microsoft.com/office/drawing/2014/main" id="{F1167883-D668-4041-9AAD-5DA275EDB11B}"/>
              </a:ext>
            </a:extLst>
          </p:cNvPr>
          <p:cNvSpPr/>
          <p:nvPr/>
        </p:nvSpPr>
        <p:spPr>
          <a:xfrm>
            <a:off x="4847129" y="3429000"/>
            <a:ext cx="300082" cy="369332"/>
          </a:xfrm>
          <a:prstGeom prst="rect">
            <a:avLst/>
          </a:prstGeom>
        </p:spPr>
        <p:txBody>
          <a:bodyPr wrap="none">
            <a:spAutoFit/>
          </a:bodyPr>
          <a:lstStyle/>
          <a:p>
            <a:r>
              <a:rPr lang="en-US" dirty="0"/>
              <a:t>*</a:t>
            </a:r>
            <a:endParaRPr lang="de-DE" dirty="0"/>
          </a:p>
        </p:txBody>
      </p:sp>
      <p:sp>
        <p:nvSpPr>
          <p:cNvPr id="15" name="Rechteck 14">
            <a:extLst>
              <a:ext uri="{FF2B5EF4-FFF2-40B4-BE49-F238E27FC236}">
                <a16:creationId xmlns:a16="http://schemas.microsoft.com/office/drawing/2014/main" id="{E18180C3-0E0F-8346-97BA-4075118FC0F5}"/>
              </a:ext>
            </a:extLst>
          </p:cNvPr>
          <p:cNvSpPr/>
          <p:nvPr/>
        </p:nvSpPr>
        <p:spPr>
          <a:xfrm>
            <a:off x="2913861" y="1642153"/>
            <a:ext cx="5708688" cy="2031325"/>
          </a:xfrm>
          <a:prstGeom prst="rect">
            <a:avLst/>
          </a:prstGeom>
          <a:solidFill>
            <a:schemeClr val="bg1"/>
          </a:solidFill>
        </p:spPr>
        <p:txBody>
          <a:bodyPr wrap="square">
            <a:spAutoFit/>
          </a:bodyPr>
          <a:lstStyle/>
          <a:p>
            <a:pPr marL="285750" lvl="0" indent="-285750">
              <a:buFont typeface="Arial" panose="020B0604020202020204" pitchFamily="34" charset="0"/>
              <a:buChar char="•"/>
              <a:defRPr/>
            </a:pPr>
            <a:r>
              <a:rPr lang="en-US" dirty="0"/>
              <a:t>affiliation (</a:t>
            </a:r>
            <a:r>
              <a:rPr lang="en-US" i="1" dirty="0" err="1"/>
              <a:t>allianz</a:t>
            </a:r>
            <a:r>
              <a:rPr lang="en-US" i="1" dirty="0"/>
              <a:t>, </a:t>
            </a:r>
            <a:r>
              <a:rPr lang="en-US" i="1" dirty="0" err="1"/>
              <a:t>freund</a:t>
            </a:r>
            <a:r>
              <a:rPr lang="en-US" i="1" dirty="0"/>
              <a:t>, </a:t>
            </a:r>
            <a:r>
              <a:rPr lang="en-US" i="1" dirty="0" err="1"/>
              <a:t>sozial</a:t>
            </a:r>
            <a:r>
              <a:rPr lang="en-US" dirty="0"/>
              <a:t>)</a:t>
            </a:r>
          </a:p>
          <a:p>
            <a:pPr marL="285750" lvl="0" indent="-285750">
              <a:buFont typeface="Arial" panose="020B0604020202020204" pitchFamily="34" charset="0"/>
              <a:buChar char="•"/>
              <a:defRPr/>
            </a:pPr>
            <a:r>
              <a:rPr lang="en-US" dirty="0"/>
              <a:t>achievement (</a:t>
            </a:r>
            <a:r>
              <a:rPr lang="en-US" i="1" dirty="0" err="1"/>
              <a:t>besser</a:t>
            </a:r>
            <a:r>
              <a:rPr lang="en-US" i="1" dirty="0"/>
              <a:t>, </a:t>
            </a:r>
            <a:r>
              <a:rPr lang="en-US" i="1" dirty="0" err="1"/>
              <a:t>erfolg</a:t>
            </a:r>
            <a:r>
              <a:rPr lang="en-US" i="1" dirty="0"/>
              <a:t>, </a:t>
            </a:r>
            <a:r>
              <a:rPr lang="en-US" i="1" dirty="0" err="1"/>
              <a:t>sieg</a:t>
            </a:r>
            <a:r>
              <a:rPr lang="en-US" dirty="0"/>
              <a:t>)</a:t>
            </a:r>
          </a:p>
          <a:p>
            <a:pPr marL="285750" lvl="0" indent="-285750">
              <a:buFont typeface="Arial" panose="020B0604020202020204" pitchFamily="34" charset="0"/>
              <a:buChar char="•"/>
              <a:defRPr/>
            </a:pPr>
            <a:r>
              <a:rPr lang="en-US" dirty="0"/>
              <a:t>power (</a:t>
            </a:r>
            <a:r>
              <a:rPr lang="en-US" i="1" dirty="0" err="1"/>
              <a:t>herrscher</a:t>
            </a:r>
            <a:r>
              <a:rPr lang="en-US" i="1" dirty="0"/>
              <a:t>, </a:t>
            </a:r>
            <a:r>
              <a:rPr lang="en-US" i="1" dirty="0" err="1"/>
              <a:t>oberen</a:t>
            </a:r>
            <a:r>
              <a:rPr lang="en-US" i="1" dirty="0"/>
              <a:t>, </a:t>
            </a:r>
            <a:r>
              <a:rPr lang="en-US" i="1" dirty="0" err="1"/>
              <a:t>überzeug</a:t>
            </a:r>
            <a:r>
              <a:rPr lang="en-US" dirty="0"/>
              <a:t>)</a:t>
            </a:r>
          </a:p>
          <a:p>
            <a:pPr marL="285750" lvl="0" indent="-285750">
              <a:buFont typeface="Arial" panose="020B0604020202020204" pitchFamily="34" charset="0"/>
              <a:buChar char="•"/>
              <a:defRPr/>
            </a:pPr>
            <a:r>
              <a:rPr lang="en-US" dirty="0"/>
              <a:t>reward (</a:t>
            </a:r>
            <a:r>
              <a:rPr lang="en-US" i="1" dirty="0" err="1"/>
              <a:t>anerkannt</a:t>
            </a:r>
            <a:r>
              <a:rPr lang="en-US" i="1" dirty="0"/>
              <a:t>, </a:t>
            </a:r>
            <a:r>
              <a:rPr lang="en-US" i="1" dirty="0" err="1"/>
              <a:t>begehrenswert</a:t>
            </a:r>
            <a:r>
              <a:rPr lang="en-US" i="1" dirty="0"/>
              <a:t>, bonus</a:t>
            </a:r>
            <a:r>
              <a:rPr lang="en-US" dirty="0"/>
              <a:t>)</a:t>
            </a:r>
          </a:p>
          <a:p>
            <a:pPr marL="285750" lvl="0" indent="-285750">
              <a:buFont typeface="Arial" panose="020B0604020202020204" pitchFamily="34" charset="0"/>
              <a:buChar char="•"/>
              <a:defRPr/>
            </a:pPr>
            <a:r>
              <a:rPr lang="en-US" dirty="0"/>
              <a:t>risk (</a:t>
            </a:r>
            <a:r>
              <a:rPr lang="en-US" i="1" dirty="0" err="1"/>
              <a:t>ausweichmaneuver</a:t>
            </a:r>
            <a:r>
              <a:rPr lang="en-US" i="1" dirty="0"/>
              <a:t>, </a:t>
            </a:r>
            <a:r>
              <a:rPr lang="en-US" i="1" dirty="0" err="1"/>
              <a:t>gefährlich</a:t>
            </a:r>
            <a:r>
              <a:rPr lang="en-US" i="1" dirty="0"/>
              <a:t>, </a:t>
            </a:r>
            <a:r>
              <a:rPr lang="en-US" i="1" dirty="0" err="1"/>
              <a:t>kritisch</a:t>
            </a:r>
            <a:r>
              <a:rPr lang="en-US" dirty="0"/>
              <a:t>)</a:t>
            </a:r>
          </a:p>
          <a:p>
            <a:pPr marL="285750" lvl="0" indent="-285750">
              <a:buFont typeface="Arial" panose="020B0604020202020204" pitchFamily="34" charset="0"/>
              <a:buChar char="•"/>
              <a:defRPr/>
            </a:pPr>
            <a:r>
              <a:rPr lang="en-US" dirty="0"/>
              <a:t>work (</a:t>
            </a:r>
            <a:r>
              <a:rPr lang="en-US" i="1" dirty="0" err="1"/>
              <a:t>beruf</a:t>
            </a:r>
            <a:r>
              <a:rPr lang="en-US" i="1" dirty="0"/>
              <a:t>, </a:t>
            </a:r>
            <a:r>
              <a:rPr lang="en-US" i="1" dirty="0" err="1"/>
              <a:t>hochschule</a:t>
            </a:r>
            <a:r>
              <a:rPr lang="en-US" i="1" dirty="0"/>
              <a:t>, </a:t>
            </a:r>
            <a:r>
              <a:rPr lang="en-US" i="1" dirty="0" err="1"/>
              <a:t>lernbereit</a:t>
            </a:r>
            <a:r>
              <a:rPr lang="en-US" dirty="0"/>
              <a:t>)</a:t>
            </a:r>
          </a:p>
          <a:p>
            <a:pPr marL="285750" lvl="0" indent="-285750">
              <a:buFont typeface="Arial" panose="020B0604020202020204" pitchFamily="34" charset="0"/>
              <a:buChar char="•"/>
              <a:defRPr/>
            </a:pPr>
            <a:r>
              <a:rPr lang="en-US" dirty="0"/>
              <a:t>leisure (</a:t>
            </a:r>
            <a:r>
              <a:rPr lang="en-US" i="1" dirty="0" err="1"/>
              <a:t>reise</a:t>
            </a:r>
            <a:r>
              <a:rPr lang="en-US" i="1" dirty="0"/>
              <a:t>, </a:t>
            </a:r>
            <a:r>
              <a:rPr lang="en-US" i="1" dirty="0" err="1"/>
              <a:t>kaffee</a:t>
            </a:r>
            <a:r>
              <a:rPr lang="en-US" i="1" dirty="0"/>
              <a:t>, </a:t>
            </a:r>
            <a:r>
              <a:rPr lang="en-US" i="1" dirty="0" err="1"/>
              <a:t>klavier</a:t>
            </a:r>
            <a:r>
              <a:rPr lang="en-US" dirty="0"/>
              <a:t>)</a:t>
            </a:r>
          </a:p>
        </p:txBody>
      </p:sp>
    </p:spTree>
    <p:extLst>
      <p:ext uri="{BB962C8B-B14F-4D97-AF65-F5344CB8AC3E}">
        <p14:creationId xmlns:p14="http://schemas.microsoft.com/office/powerpoint/2010/main" val="3299760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480C2-5E59-4A37-B7F3-653ABF229C4F}"/>
              </a:ext>
            </a:extLst>
          </p:cNvPr>
          <p:cNvSpPr/>
          <p:nvPr/>
        </p:nvSpPr>
        <p:spPr>
          <a:xfrm>
            <a:off x="9735684" y="2228525"/>
            <a:ext cx="1811621" cy="1950376"/>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Rectangle 4">
            <a:extLst>
              <a:ext uri="{FF2B5EF4-FFF2-40B4-BE49-F238E27FC236}">
                <a16:creationId xmlns:a16="http://schemas.microsoft.com/office/drawing/2014/main" id="{8B61C36C-C75B-4FA2-84C0-911805CDEAB4}"/>
              </a:ext>
            </a:extLst>
          </p:cNvPr>
          <p:cNvSpPr/>
          <p:nvPr/>
        </p:nvSpPr>
        <p:spPr>
          <a:xfrm>
            <a:off x="9528483" y="4532072"/>
            <a:ext cx="2018822" cy="369332"/>
          </a:xfrm>
          <a:prstGeom prst="rect">
            <a:avLst/>
          </a:prstGeom>
        </p:spPr>
        <p:txBody>
          <a:bodyPr wrap="none">
            <a:spAutoFit/>
          </a:bodyPr>
          <a:lstStyle/>
          <a:p>
            <a:r>
              <a:rPr lang="en-US" dirty="0"/>
              <a:t>(b) epistemic doubt</a:t>
            </a:r>
          </a:p>
        </p:txBody>
      </p:sp>
      <p:sp>
        <p:nvSpPr>
          <p:cNvPr id="8" name="Rechteck 7">
            <a:extLst>
              <a:ext uri="{FF2B5EF4-FFF2-40B4-BE49-F238E27FC236}">
                <a16:creationId xmlns:a16="http://schemas.microsoft.com/office/drawing/2014/main" id="{2BF3B8BE-D90F-A943-A38E-B903F5638AE9}"/>
              </a:ext>
            </a:extLst>
          </p:cNvPr>
          <p:cNvSpPr/>
          <p:nvPr/>
        </p:nvSpPr>
        <p:spPr>
          <a:xfrm>
            <a:off x="3017818" y="1976872"/>
            <a:ext cx="489093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a:t>cognitive processes (</a:t>
            </a:r>
            <a:r>
              <a:rPr lang="en-US" i="1" dirty="0" err="1"/>
              <a:t>denken</a:t>
            </a:r>
            <a:r>
              <a:rPr lang="en-US" i="1" dirty="0"/>
              <a:t>, </a:t>
            </a:r>
            <a:r>
              <a:rPr lang="en-US" i="1" dirty="0" err="1"/>
              <a:t>weil</a:t>
            </a:r>
            <a:r>
              <a:rPr lang="en-US" i="1" dirty="0"/>
              <a:t>, </a:t>
            </a:r>
            <a:r>
              <a:rPr lang="en-US" i="1" dirty="0" err="1"/>
              <a:t>wissen</a:t>
            </a:r>
            <a:r>
              <a:rPr lang="en-US" dirty="0"/>
              <a:t>)</a:t>
            </a:r>
          </a:p>
          <a:p>
            <a:pPr marL="285750" indent="-285750">
              <a:buFont typeface="Arial" panose="020B0604020202020204" pitchFamily="34" charset="0"/>
              <a:buChar char="•"/>
            </a:pPr>
            <a:r>
              <a:rPr lang="en-US" dirty="0"/>
              <a:t>tentative (</a:t>
            </a:r>
            <a:r>
              <a:rPr lang="en-US" i="1" dirty="0" err="1"/>
              <a:t>eventuell</a:t>
            </a:r>
            <a:r>
              <a:rPr lang="en-US" i="1" dirty="0"/>
              <a:t>, </a:t>
            </a:r>
            <a:r>
              <a:rPr lang="en-US" i="1" dirty="0" err="1"/>
              <a:t>vielleicht</a:t>
            </a:r>
            <a:r>
              <a:rPr lang="en-US" dirty="0"/>
              <a:t>)</a:t>
            </a:r>
          </a:p>
          <a:p>
            <a:pPr marL="285750" indent="-285750">
              <a:buFont typeface="Arial" panose="020B0604020202020204" pitchFamily="34" charset="0"/>
              <a:buChar char="•"/>
            </a:pPr>
            <a:r>
              <a:rPr lang="en-US" dirty="0"/>
              <a:t>discrepancy (</a:t>
            </a:r>
            <a:r>
              <a:rPr lang="en-US" i="1" dirty="0" err="1"/>
              <a:t>sollte</a:t>
            </a:r>
            <a:r>
              <a:rPr lang="en-US" i="1" dirty="0"/>
              <a:t>, </a:t>
            </a:r>
            <a:r>
              <a:rPr lang="en-US" i="1" dirty="0" err="1"/>
              <a:t>wollte</a:t>
            </a:r>
            <a:r>
              <a:rPr lang="en-US" dirty="0"/>
              <a:t>)</a:t>
            </a:r>
          </a:p>
          <a:p>
            <a:pPr marL="285750" indent="-285750">
              <a:buFont typeface="Arial" panose="020B0604020202020204" pitchFamily="34" charset="0"/>
              <a:buChar char="•"/>
            </a:pPr>
            <a:r>
              <a:rPr lang="en-US" dirty="0"/>
              <a:t>differentiation (</a:t>
            </a:r>
            <a:r>
              <a:rPr lang="en-US" i="1" dirty="0" err="1"/>
              <a:t>aber</a:t>
            </a:r>
            <a:r>
              <a:rPr lang="en-US" i="1" dirty="0"/>
              <a:t>, </a:t>
            </a:r>
            <a:r>
              <a:rPr lang="en-US" i="1" dirty="0" err="1"/>
              <a:t>sons</a:t>
            </a:r>
            <a:r>
              <a:rPr lang="en-US" dirty="0" err="1"/>
              <a:t>t</a:t>
            </a:r>
            <a:r>
              <a:rPr lang="en-US" dirty="0"/>
              <a:t>)</a:t>
            </a:r>
          </a:p>
          <a:p>
            <a:pPr marL="285750" indent="-285750">
              <a:buFont typeface="Arial" panose="020B0604020202020204" pitchFamily="34" charset="0"/>
              <a:buChar char="•"/>
            </a:pPr>
            <a:r>
              <a:rPr lang="en-US" dirty="0"/>
              <a:t>certainty (</a:t>
            </a:r>
            <a:r>
              <a:rPr lang="en-US" i="1" dirty="0" err="1"/>
              <a:t>immer</a:t>
            </a:r>
            <a:r>
              <a:rPr lang="en-US" i="1" dirty="0"/>
              <a:t>, </a:t>
            </a:r>
            <a:r>
              <a:rPr lang="en-US" i="1" dirty="0" err="1"/>
              <a:t>sicher</a:t>
            </a:r>
            <a:r>
              <a:rPr lang="en-US" dirty="0"/>
              <a:t>)</a:t>
            </a:r>
          </a:p>
          <a:p>
            <a:pPr marL="285750" indent="-285750">
              <a:buFont typeface="Arial" panose="020B0604020202020204" pitchFamily="34" charset="0"/>
              <a:buChar char="•"/>
            </a:pPr>
            <a:r>
              <a:rPr lang="en-US" dirty="0"/>
              <a:t>causation (</a:t>
            </a:r>
            <a:r>
              <a:rPr lang="en-US" i="1" dirty="0" err="1"/>
              <a:t>deswegen</a:t>
            </a:r>
            <a:r>
              <a:rPr lang="en-US" i="1" dirty="0"/>
              <a:t>, </a:t>
            </a:r>
            <a:r>
              <a:rPr lang="en-US" i="1" dirty="0" err="1"/>
              <a:t>grund</a:t>
            </a:r>
            <a:r>
              <a:rPr lang="en-US" dirty="0"/>
              <a:t>)</a:t>
            </a:r>
          </a:p>
          <a:p>
            <a:pPr marL="285750" indent="-285750">
              <a:buFont typeface="Arial" panose="020B0604020202020204" pitchFamily="34" charset="0"/>
              <a:buChar char="•"/>
            </a:pPr>
            <a:r>
              <a:rPr lang="en-US" dirty="0"/>
              <a:t>negation (</a:t>
            </a:r>
            <a:r>
              <a:rPr lang="en-US" i="1" dirty="0" err="1"/>
              <a:t>kein</a:t>
            </a:r>
            <a:r>
              <a:rPr lang="en-US" i="1" dirty="0"/>
              <a:t>, </a:t>
            </a:r>
            <a:r>
              <a:rPr lang="en-US" i="1" dirty="0" err="1"/>
              <a:t>nein</a:t>
            </a:r>
            <a:r>
              <a:rPr lang="en-US" i="1" dirty="0"/>
              <a:t>, </a:t>
            </a:r>
            <a:r>
              <a:rPr lang="en-US" i="1" dirty="0" err="1"/>
              <a:t>nichts</a:t>
            </a:r>
            <a:r>
              <a:rPr lang="en-US" dirty="0"/>
              <a:t>)</a:t>
            </a:r>
          </a:p>
          <a:p>
            <a:pPr marL="285750" indent="-285750">
              <a:buFont typeface="Arial" panose="020B0604020202020204" pitchFamily="34" charset="0"/>
              <a:buChar char="•"/>
            </a:pPr>
            <a:r>
              <a:rPr lang="en-US" dirty="0"/>
              <a:t>quantifiers (</a:t>
            </a:r>
            <a:r>
              <a:rPr lang="en-US" dirty="0" err="1"/>
              <a:t>viel</a:t>
            </a:r>
            <a:r>
              <a:rPr lang="en-US" dirty="0"/>
              <a:t>, </a:t>
            </a:r>
            <a:r>
              <a:rPr lang="en-US" dirty="0" err="1"/>
              <a:t>wenig</a:t>
            </a:r>
            <a:r>
              <a:rPr lang="en-US" dirty="0"/>
              <a:t>, </a:t>
            </a:r>
            <a:r>
              <a:rPr lang="en-US" dirty="0" err="1"/>
              <a:t>ziemlich</a:t>
            </a:r>
            <a:r>
              <a:rPr lang="en-US" dirty="0"/>
              <a:t>)</a:t>
            </a:r>
          </a:p>
        </p:txBody>
      </p:sp>
    </p:spTree>
    <p:extLst>
      <p:ext uri="{BB962C8B-B14F-4D97-AF65-F5344CB8AC3E}">
        <p14:creationId xmlns:p14="http://schemas.microsoft.com/office/powerpoint/2010/main" val="157888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79D0B89-A356-264C-B345-619F0793CA0D}"/>
              </a:ext>
            </a:extLst>
          </p:cNvPr>
          <p:cNvSpPr/>
          <p:nvPr/>
        </p:nvSpPr>
        <p:spPr>
          <a:xfrm>
            <a:off x="9991884" y="2247818"/>
            <a:ext cx="1855815" cy="1911790"/>
          </a:xfrm>
          <a:prstGeom prst="ellipse">
            <a:avLst/>
          </a:prstGeom>
          <a:blipFill>
            <a:blip r:embed="rId3" cstate="hqprint">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8DDECC10-BA86-5042-ACE9-A72E6BB03846}"/>
              </a:ext>
            </a:extLst>
          </p:cNvPr>
          <p:cNvSpPr/>
          <p:nvPr/>
        </p:nvSpPr>
        <p:spPr>
          <a:xfrm>
            <a:off x="10257859" y="4532071"/>
            <a:ext cx="1589840" cy="369332"/>
          </a:xfrm>
          <a:prstGeom prst="rect">
            <a:avLst/>
          </a:prstGeom>
        </p:spPr>
        <p:txBody>
          <a:bodyPr wrap="square">
            <a:spAutoFit/>
          </a:bodyPr>
          <a:lstStyle/>
          <a:p>
            <a:r>
              <a:rPr lang="en-US" dirty="0"/>
              <a:t>(c) literariness</a:t>
            </a:r>
          </a:p>
        </p:txBody>
      </p:sp>
      <p:sp>
        <p:nvSpPr>
          <p:cNvPr id="13" name="Rechteck 12">
            <a:extLst>
              <a:ext uri="{FF2B5EF4-FFF2-40B4-BE49-F238E27FC236}">
                <a16:creationId xmlns:a16="http://schemas.microsoft.com/office/drawing/2014/main" id="{87B8D5B7-5672-BC4B-A9D2-FFC5EFCC1766}"/>
              </a:ext>
            </a:extLst>
          </p:cNvPr>
          <p:cNvSpPr/>
          <p:nvPr/>
        </p:nvSpPr>
        <p:spPr>
          <a:xfrm>
            <a:off x="3489837" y="2593079"/>
            <a:ext cx="4382078" cy="2308324"/>
          </a:xfrm>
          <a:prstGeom prst="rect">
            <a:avLst/>
          </a:prstGeom>
        </p:spPr>
        <p:txBody>
          <a:bodyPr wrap="square">
            <a:spAutoFit/>
          </a:bodyPr>
          <a:lstStyle/>
          <a:p>
            <a:pPr lvl="0">
              <a:defRPr/>
            </a:pPr>
            <a:r>
              <a:rPr lang="en-US" dirty="0">
                <a:solidFill>
                  <a:prstClr val="black"/>
                </a:solidFill>
              </a:rPr>
              <a:t>peculiar mix of complexity</a:t>
            </a:r>
          </a:p>
          <a:p>
            <a:pPr marL="742950" lvl="1" indent="-285750">
              <a:buFont typeface="Arial" panose="020B0604020202020204" pitchFamily="34" charset="0"/>
              <a:buChar char="•"/>
              <a:defRPr/>
            </a:pPr>
            <a:r>
              <a:rPr lang="en-US" dirty="0">
                <a:solidFill>
                  <a:prstClr val="black"/>
                </a:solidFill>
              </a:rPr>
              <a:t>sentence length</a:t>
            </a:r>
          </a:p>
          <a:p>
            <a:pPr lvl="0">
              <a:defRPr/>
            </a:pPr>
            <a:r>
              <a:rPr lang="en-US" dirty="0">
                <a:solidFill>
                  <a:prstClr val="black"/>
                </a:solidFill>
              </a:rPr>
              <a:t>plainness</a:t>
            </a:r>
          </a:p>
          <a:p>
            <a:pPr marL="742950" lvl="1" indent="-285750">
              <a:buFont typeface="Arial" panose="020B0604020202020204" pitchFamily="34" charset="0"/>
              <a:buChar char="•"/>
              <a:defRPr/>
            </a:pPr>
            <a:r>
              <a:rPr lang="en-US" dirty="0">
                <a:solidFill>
                  <a:prstClr val="black"/>
                </a:solidFill>
              </a:rPr>
              <a:t>shorter words</a:t>
            </a:r>
          </a:p>
          <a:p>
            <a:pPr marL="742950" lvl="1" indent="-285750">
              <a:buFont typeface="Arial" panose="020B0604020202020204" pitchFamily="34" charset="0"/>
              <a:buChar char="•"/>
              <a:defRPr/>
            </a:pPr>
            <a:r>
              <a:rPr lang="en-US" dirty="0">
                <a:solidFill>
                  <a:prstClr val="black"/>
                </a:solidFill>
              </a:rPr>
              <a:t>informal words (informal, assent)</a:t>
            </a:r>
          </a:p>
          <a:p>
            <a:pPr marL="742950" lvl="1" indent="-285750">
              <a:buFont typeface="Arial" panose="020B0604020202020204" pitchFamily="34" charset="0"/>
              <a:buChar char="•"/>
              <a:defRPr/>
            </a:pPr>
            <a:r>
              <a:rPr lang="en-US" dirty="0">
                <a:solidFill>
                  <a:prstClr val="black"/>
                </a:solidFill>
              </a:rPr>
              <a:t>general verbs</a:t>
            </a:r>
          </a:p>
          <a:p>
            <a:pPr marL="742950" lvl="1" indent="-285750">
              <a:buFont typeface="Arial" panose="020B0604020202020204" pitchFamily="34" charset="0"/>
              <a:buChar char="•"/>
              <a:defRPr/>
            </a:pPr>
            <a:r>
              <a:rPr lang="en-US" dirty="0">
                <a:solidFill>
                  <a:prstClr val="black"/>
                </a:solidFill>
              </a:rPr>
              <a:t>general adj</a:t>
            </a:r>
          </a:p>
          <a:p>
            <a:pPr marL="742950" lvl="1" indent="-285750">
              <a:buFont typeface="Arial" panose="020B0604020202020204" pitchFamily="34" charset="0"/>
              <a:buChar char="•"/>
              <a:defRPr/>
            </a:pPr>
            <a:endParaRPr lang="en-US" dirty="0">
              <a:solidFill>
                <a:prstClr val="black"/>
              </a:solidFill>
            </a:endParaRPr>
          </a:p>
        </p:txBody>
      </p:sp>
      <p:sp>
        <p:nvSpPr>
          <p:cNvPr id="15" name="Rechteck 14">
            <a:extLst>
              <a:ext uri="{FF2B5EF4-FFF2-40B4-BE49-F238E27FC236}">
                <a16:creationId xmlns:a16="http://schemas.microsoft.com/office/drawing/2014/main" id="{817E65F7-C90E-C04F-ACAE-431F2CD55CAF}"/>
              </a:ext>
            </a:extLst>
          </p:cNvPr>
          <p:cNvSpPr/>
          <p:nvPr/>
        </p:nvSpPr>
        <p:spPr>
          <a:xfrm>
            <a:off x="3111062" y="564808"/>
            <a:ext cx="6239180" cy="830997"/>
          </a:xfrm>
          <a:prstGeom prst="rect">
            <a:avLst/>
          </a:prstGeom>
        </p:spPr>
        <p:txBody>
          <a:bodyPr wrap="square">
            <a:spAutoFit/>
          </a:bodyPr>
          <a:lstStyle/>
          <a:p>
            <a:r>
              <a:rPr lang="en-US" sz="2400" dirty="0"/>
              <a:t>Cautious support for Kafka’s “jargon-poetics” (educated in </a:t>
            </a:r>
            <a:r>
              <a:rPr lang="en-US" sz="2400" dirty="0" err="1"/>
              <a:t>Löwy</a:t>
            </a:r>
            <a:r>
              <a:rPr lang="en-US" sz="2400" dirty="0"/>
              <a:t> and Flaubert)</a:t>
            </a:r>
          </a:p>
        </p:txBody>
      </p:sp>
    </p:spTree>
    <p:extLst>
      <p:ext uri="{BB962C8B-B14F-4D97-AF65-F5344CB8AC3E}">
        <p14:creationId xmlns:p14="http://schemas.microsoft.com/office/powerpoint/2010/main" val="168383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Forschungshorizont</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err="1"/>
              <a:t>Datengetriebene</a:t>
            </a:r>
            <a:r>
              <a:rPr lang="en-US" sz="3600" dirty="0"/>
              <a:t> </a:t>
            </a:r>
            <a:r>
              <a:rPr lang="en-US" sz="3600" dirty="0" err="1"/>
              <a:t>Literaturwissenschaft</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pic>
        <p:nvPicPr>
          <p:cNvPr id="6" name="Picture 2" descr="Franz Kafka | Vitalis">
            <a:extLst>
              <a:ext uri="{FF2B5EF4-FFF2-40B4-BE49-F238E27FC236}">
                <a16:creationId xmlns:a16="http://schemas.microsoft.com/office/drawing/2014/main" id="{E078B1E1-D46B-5048-BB83-A8941AFC1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036" y="458180"/>
            <a:ext cx="1990174" cy="297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00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CE8D2-E9D3-3045-903B-ACB4545BC308}"/>
              </a:ext>
            </a:extLst>
          </p:cNvPr>
          <p:cNvSpPr>
            <a:spLocks noGrp="1"/>
          </p:cNvSpPr>
          <p:nvPr>
            <p:ph type="title"/>
          </p:nvPr>
        </p:nvSpPr>
        <p:spPr/>
        <p:txBody>
          <a:bodyPr/>
          <a:lstStyle/>
          <a:p>
            <a:r>
              <a:rPr lang="en-US" dirty="0" err="1"/>
              <a:t>Fiktionalität</a:t>
            </a:r>
            <a:endParaRPr lang="en-US" dirty="0"/>
          </a:p>
        </p:txBody>
      </p:sp>
      <p:pic>
        <p:nvPicPr>
          <p:cNvPr id="5" name="Inhaltsplatzhalter 4">
            <a:extLst>
              <a:ext uri="{FF2B5EF4-FFF2-40B4-BE49-F238E27FC236}">
                <a16:creationId xmlns:a16="http://schemas.microsoft.com/office/drawing/2014/main" id="{AE97428B-AFE9-8A4A-9C96-F26858D24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919288"/>
            <a:ext cx="12189618" cy="4063206"/>
          </a:xfrm>
        </p:spPr>
      </p:pic>
    </p:spTree>
    <p:extLst>
      <p:ext uri="{BB962C8B-B14F-4D97-AF65-F5344CB8AC3E}">
        <p14:creationId xmlns:p14="http://schemas.microsoft.com/office/powerpoint/2010/main" val="3691061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B2DFE5BD-C799-2348-AF4E-F233ECB0B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083" y="182562"/>
            <a:ext cx="10098741" cy="6492875"/>
          </a:xfrm>
        </p:spPr>
      </p:pic>
      <p:sp>
        <p:nvSpPr>
          <p:cNvPr id="2" name="Titel 1">
            <a:extLst>
              <a:ext uri="{FF2B5EF4-FFF2-40B4-BE49-F238E27FC236}">
                <a16:creationId xmlns:a16="http://schemas.microsoft.com/office/drawing/2014/main" id="{25D3774A-8753-7C4B-B58C-65EFDD851E70}"/>
              </a:ext>
            </a:extLst>
          </p:cNvPr>
          <p:cNvSpPr>
            <a:spLocks noGrp="1"/>
          </p:cNvSpPr>
          <p:nvPr>
            <p:ph type="title"/>
          </p:nvPr>
        </p:nvSpPr>
        <p:spPr/>
        <p:txBody>
          <a:bodyPr/>
          <a:lstStyle/>
          <a:p>
            <a:r>
              <a:rPr lang="en-US" dirty="0" err="1"/>
              <a:t>Literarizität</a:t>
            </a:r>
            <a:endParaRPr lang="en-US" dirty="0"/>
          </a:p>
        </p:txBody>
      </p:sp>
    </p:spTree>
    <p:extLst>
      <p:ext uri="{BB962C8B-B14F-4D97-AF65-F5344CB8AC3E}">
        <p14:creationId xmlns:p14="http://schemas.microsoft.com/office/powerpoint/2010/main" val="1561946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F370C-B696-454B-98FA-93B7CCF50BDC}"/>
              </a:ext>
            </a:extLst>
          </p:cNvPr>
          <p:cNvSpPr>
            <a:spLocks noGrp="1"/>
          </p:cNvSpPr>
          <p:nvPr>
            <p:ph type="title"/>
          </p:nvPr>
        </p:nvSpPr>
        <p:spPr/>
        <p:txBody>
          <a:bodyPr/>
          <a:lstStyle/>
          <a:p>
            <a:r>
              <a:rPr lang="en-US" dirty="0" err="1"/>
              <a:t>Reinzoomen</a:t>
            </a:r>
            <a:r>
              <a:rPr lang="en-US" dirty="0"/>
              <a:t>...</a:t>
            </a:r>
          </a:p>
        </p:txBody>
      </p:sp>
      <p:graphicFrame>
        <p:nvGraphicFramePr>
          <p:cNvPr id="4" name="Inhaltsplatzhalter 3">
            <a:extLst>
              <a:ext uri="{FF2B5EF4-FFF2-40B4-BE49-F238E27FC236}">
                <a16:creationId xmlns:a16="http://schemas.microsoft.com/office/drawing/2014/main" id="{58BB97BB-7F65-4B4C-B2B5-346DF63CCBE7}"/>
              </a:ext>
            </a:extLst>
          </p:cNvPr>
          <p:cNvGraphicFramePr>
            <a:graphicFrameLocks noGrp="1"/>
          </p:cNvGraphicFramePr>
          <p:nvPr>
            <p:ph idx="1"/>
            <p:extLst>
              <p:ext uri="{D42A27DB-BD31-4B8C-83A1-F6EECF244321}">
                <p14:modId xmlns:p14="http://schemas.microsoft.com/office/powerpoint/2010/main" val="2971150305"/>
              </p:ext>
            </p:extLst>
          </p:nvPr>
        </p:nvGraphicFramePr>
        <p:xfrm>
          <a:off x="1371601" y="1814821"/>
          <a:ext cx="9102437" cy="3743637"/>
        </p:xfrm>
        <a:graphic>
          <a:graphicData uri="http://schemas.openxmlformats.org/drawingml/2006/table">
            <a:tbl>
              <a:tblPr firstRow="1">
                <a:tableStyleId>{17292A2E-F333-43FB-9621-5CBBE7FDCDCB}</a:tableStyleId>
              </a:tblPr>
              <a:tblGrid>
                <a:gridCol w="3143026">
                  <a:extLst>
                    <a:ext uri="{9D8B030D-6E8A-4147-A177-3AD203B41FA5}">
                      <a16:colId xmlns:a16="http://schemas.microsoft.com/office/drawing/2014/main" val="1406387880"/>
                    </a:ext>
                  </a:extLst>
                </a:gridCol>
                <a:gridCol w="4379991">
                  <a:extLst>
                    <a:ext uri="{9D8B030D-6E8A-4147-A177-3AD203B41FA5}">
                      <a16:colId xmlns:a16="http://schemas.microsoft.com/office/drawing/2014/main" val="2891423315"/>
                    </a:ext>
                  </a:extLst>
                </a:gridCol>
                <a:gridCol w="1579420">
                  <a:extLst>
                    <a:ext uri="{9D8B030D-6E8A-4147-A177-3AD203B41FA5}">
                      <a16:colId xmlns:a16="http://schemas.microsoft.com/office/drawing/2014/main" val="3295356344"/>
                    </a:ext>
                  </a:extLst>
                </a:gridCol>
              </a:tblGrid>
              <a:tr h="429615">
                <a:tc>
                  <a:txBody>
                    <a:bodyPr/>
                    <a:lstStyle/>
                    <a:p>
                      <a:r>
                        <a:rPr lang="de-CH" sz="1800" dirty="0">
                          <a:effectLst/>
                        </a:rPr>
                        <a:t>Knoten 1</a:t>
                      </a:r>
                    </a:p>
                  </a:txBody>
                  <a:tcPr marL="33679" marR="33679" marT="33679" marB="33679"/>
                </a:tc>
                <a:tc>
                  <a:txBody>
                    <a:bodyPr/>
                    <a:lstStyle/>
                    <a:p>
                      <a:r>
                        <a:rPr lang="de-CH" sz="1800" dirty="0">
                          <a:effectLst/>
                        </a:rPr>
                        <a:t>Knoten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3399"/>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a:effectLst/>
                        </a:rPr>
                        <a:t>brodkafka_samuel_1912_de</a:t>
                      </a:r>
                    </a:p>
                  </a:txBody>
                  <a:tcPr marL="33679" marR="33679" marT="33679" marB="33679"/>
                </a:tc>
                <a:tc>
                  <a:txBody>
                    <a:bodyPr/>
                    <a:lstStyle/>
                    <a:p>
                      <a:pPr marL="0" indent="0">
                        <a:buFont typeface="+mj-lt"/>
                        <a:buNone/>
                      </a:pPr>
                      <a:r>
                        <a:rPr lang="de-CH" sz="1800">
                          <a:effectLst/>
                        </a:rPr>
                        <a:t>64</a:t>
                      </a:r>
                    </a:p>
                  </a:txBody>
                  <a:tcPr marL="33679" marR="33679" marT="33679" marB="33679"/>
                </a:tc>
                <a:extLst>
                  <a:ext uri="{0D108BD9-81ED-4DB2-BD59-A6C34878D82A}">
                    <a16:rowId xmlns:a16="http://schemas.microsoft.com/office/drawing/2014/main" val="1097408721"/>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brod_stunde_1916_de</a:t>
                      </a:r>
                    </a:p>
                  </a:txBody>
                  <a:tcPr marL="33679" marR="33679" marT="33679" marB="33679"/>
                </a:tc>
                <a:tc>
                  <a:txBody>
                    <a:bodyPr/>
                    <a:lstStyle/>
                    <a:p>
                      <a:pPr marL="0" indent="0">
                        <a:buFont typeface="+mj-lt"/>
                        <a:buNone/>
                      </a:pPr>
                      <a:r>
                        <a:rPr lang="de-CH" sz="1800">
                          <a:effectLst/>
                        </a:rPr>
                        <a:t>6</a:t>
                      </a:r>
                    </a:p>
                  </a:txBody>
                  <a:tcPr marL="33679" marR="33679" marT="33679" marB="33679"/>
                </a:tc>
                <a:extLst>
                  <a:ext uri="{0D108BD9-81ED-4DB2-BD59-A6C34878D82A}">
                    <a16:rowId xmlns:a16="http://schemas.microsoft.com/office/drawing/2014/main" val="3023734202"/>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goethe_italienische_1786_de</a:t>
                      </a:r>
                    </a:p>
                  </a:txBody>
                  <a:tcPr marL="33679" marR="33679" marT="33679" marB="33679"/>
                </a:tc>
                <a:tc>
                  <a:txBody>
                    <a:bodyPr/>
                    <a:lstStyle/>
                    <a:p>
                      <a:pPr marL="0" indent="0">
                        <a:buFont typeface="+mj-lt"/>
                        <a:buNone/>
                      </a:pPr>
                      <a:r>
                        <a:rPr lang="de-CH" sz="1800">
                          <a:effectLst/>
                        </a:rPr>
                        <a:t>4</a:t>
                      </a:r>
                    </a:p>
                  </a:txBody>
                  <a:tcPr marL="33679" marR="33679" marT="33679" marB="33679"/>
                </a:tc>
                <a:extLst>
                  <a:ext uri="{0D108BD9-81ED-4DB2-BD59-A6C34878D82A}">
                    <a16:rowId xmlns:a16="http://schemas.microsoft.com/office/drawing/2014/main" val="2308653638"/>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reventlow_dames_1913_de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789351322"/>
                  </a:ext>
                </a:extLst>
              </a:tr>
              <a:tr h="552337">
                <a:tc>
                  <a:txBody>
                    <a:bodyPr/>
                    <a:lstStyle/>
                    <a:p>
                      <a:pPr marL="0" indent="0">
                        <a:buFont typeface="+mj-lt"/>
                        <a:buNone/>
                      </a:pPr>
                      <a:r>
                        <a:rPr lang="de-CH" sz="1800">
                          <a:effectLst/>
                        </a:rPr>
                        <a:t>kafka_bau_1928_de</a:t>
                      </a:r>
                    </a:p>
                  </a:txBody>
                  <a:tcPr marL="33679" marR="33679" marT="33679" marB="33679"/>
                </a:tc>
                <a:tc>
                  <a:txBody>
                    <a:bodyPr/>
                    <a:lstStyle/>
                    <a:p>
                      <a:pPr marL="0" indent="0">
                        <a:buFont typeface="+mj-lt"/>
                        <a:buNone/>
                      </a:pPr>
                      <a:r>
                        <a:rPr lang="de-CH" sz="1800" dirty="0">
                          <a:effectLst/>
                        </a:rPr>
                        <a:t>schnitzler_else_1924_de</a:t>
                      </a:r>
                    </a:p>
                  </a:txBody>
                  <a:tcPr marL="33679" marR="33679" marT="33679" marB="33679"/>
                </a:tc>
                <a:tc>
                  <a:txBody>
                    <a:bodyPr/>
                    <a:lstStyle/>
                    <a:p>
                      <a:pPr marL="0" indent="0">
                        <a:buFont typeface="+mj-lt"/>
                        <a:buNone/>
                      </a:pPr>
                      <a:r>
                        <a:rPr lang="de-CH" sz="1800">
                          <a:effectLst/>
                        </a:rPr>
                        <a:t>2</a:t>
                      </a:r>
                    </a:p>
                  </a:txBody>
                  <a:tcPr marL="33679" marR="33679" marT="33679" marB="33679"/>
                </a:tc>
                <a:extLst>
                  <a:ext uri="{0D108BD9-81ED-4DB2-BD59-A6C34878D82A}">
                    <a16:rowId xmlns:a16="http://schemas.microsoft.com/office/drawing/2014/main" val="1470448277"/>
                  </a:ext>
                </a:extLst>
              </a:tr>
              <a:tr h="552337">
                <a:tc>
                  <a:txBody>
                    <a:bodyPr/>
                    <a:lstStyle/>
                    <a:p>
                      <a:pPr marL="0" indent="0">
                        <a:buFont typeface="+mj-lt"/>
                        <a:buNone/>
                      </a:pPr>
                      <a:r>
                        <a:rPr lang="de-CH" sz="1800" dirty="0">
                          <a:effectLst/>
                        </a:rPr>
                        <a:t>kafka_bau_1928_de</a:t>
                      </a:r>
                    </a:p>
                  </a:txBody>
                  <a:tcPr marL="33679" marR="33679" marT="33679" marB="33679"/>
                </a:tc>
                <a:tc>
                  <a:txBody>
                    <a:bodyPr/>
                    <a:lstStyle/>
                    <a:p>
                      <a:pPr marL="0" indent="0">
                        <a:buFont typeface="+mj-lt"/>
                        <a:buNone/>
                      </a:pPr>
                      <a:r>
                        <a:rPr lang="de-CH" sz="1800" dirty="0">
                          <a:effectLst/>
                        </a:rPr>
                        <a:t>walser_geschwister_1907_de</a:t>
                      </a:r>
                    </a:p>
                  </a:txBody>
                  <a:tcPr marL="33679" marR="33679" marT="33679" marB="33679"/>
                </a:tc>
                <a:tc>
                  <a:txBody>
                    <a:bodyPr/>
                    <a:lstStyle/>
                    <a:p>
                      <a:pPr marL="0" indent="0">
                        <a:buFont typeface="+mj-lt"/>
                        <a:buNone/>
                      </a:pPr>
                      <a:r>
                        <a:rPr lang="de-CH" sz="1800" dirty="0">
                          <a:effectLst/>
                        </a:rPr>
                        <a:t>2</a:t>
                      </a:r>
                    </a:p>
                  </a:txBody>
                  <a:tcPr marL="33679" marR="33679" marT="33679" marB="33679"/>
                </a:tc>
                <a:extLst>
                  <a:ext uri="{0D108BD9-81ED-4DB2-BD59-A6C34878D82A}">
                    <a16:rowId xmlns:a16="http://schemas.microsoft.com/office/drawing/2014/main" val="3490997650"/>
                  </a:ext>
                </a:extLst>
              </a:tr>
            </a:tbl>
          </a:graphicData>
        </a:graphic>
      </p:graphicFrame>
    </p:spTree>
    <p:extLst>
      <p:ext uri="{BB962C8B-B14F-4D97-AF65-F5344CB8AC3E}">
        <p14:creationId xmlns:p14="http://schemas.microsoft.com/office/powerpoint/2010/main" val="937953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3E9437FF-3BB1-C543-8827-2B6D0D6F3276}"/>
              </a:ext>
            </a:extLst>
          </p:cNvPr>
          <p:cNvGraphicFramePr>
            <a:graphicFrameLocks noGrp="1"/>
          </p:cNvGraphicFramePr>
          <p:nvPr>
            <p:extLst>
              <p:ext uri="{D42A27DB-BD31-4B8C-83A1-F6EECF244321}">
                <p14:modId xmlns:p14="http://schemas.microsoft.com/office/powerpoint/2010/main" val="3451028791"/>
              </p:ext>
            </p:extLst>
          </p:nvPr>
        </p:nvGraphicFramePr>
        <p:xfrm>
          <a:off x="1745674" y="459086"/>
          <a:ext cx="8243454" cy="2517348"/>
        </p:xfrm>
        <a:graphic>
          <a:graphicData uri="http://schemas.openxmlformats.org/drawingml/2006/table">
            <a:tbl>
              <a:tblPr firstRow="1">
                <a:tableStyleId>{17292A2E-F333-43FB-9621-5CBBE7FDCDCB}</a:tableStyleId>
              </a:tblPr>
              <a:tblGrid>
                <a:gridCol w="3446037">
                  <a:extLst>
                    <a:ext uri="{9D8B030D-6E8A-4147-A177-3AD203B41FA5}">
                      <a16:colId xmlns:a16="http://schemas.microsoft.com/office/drawing/2014/main" val="79011365"/>
                    </a:ext>
                  </a:extLst>
                </a:gridCol>
                <a:gridCol w="3314980">
                  <a:extLst>
                    <a:ext uri="{9D8B030D-6E8A-4147-A177-3AD203B41FA5}">
                      <a16:colId xmlns:a16="http://schemas.microsoft.com/office/drawing/2014/main" val="2474927416"/>
                    </a:ext>
                  </a:extLst>
                </a:gridCol>
                <a:gridCol w="1482437">
                  <a:extLst>
                    <a:ext uri="{9D8B030D-6E8A-4147-A177-3AD203B41FA5}">
                      <a16:colId xmlns:a16="http://schemas.microsoft.com/office/drawing/2014/main" val="3207124454"/>
                    </a:ext>
                  </a:extLst>
                </a:gridCol>
              </a:tblGrid>
              <a:tr h="0">
                <a:tc>
                  <a:txBody>
                    <a:bodyPr/>
                    <a:lstStyle/>
                    <a:p>
                      <a:r>
                        <a:rPr lang="de-CH" sz="1800" dirty="0">
                          <a:effectLst/>
                        </a:rPr>
                        <a:t>Knoten 1</a:t>
                      </a:r>
                    </a:p>
                  </a:txBody>
                  <a:tcPr marL="33679" marR="33679" marT="33679" marB="33679"/>
                </a:tc>
                <a:tc>
                  <a:txBody>
                    <a:bodyPr/>
                    <a:lstStyle/>
                    <a:p>
                      <a:r>
                        <a:rPr lang="de-CH" sz="1800" dirty="0">
                          <a:effectLst/>
                        </a:rPr>
                        <a:t>Knoten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804369545"/>
                  </a:ext>
                </a:extLst>
              </a:tr>
              <a:tr h="435134">
                <a:tc>
                  <a:txBody>
                    <a:bodyPr/>
                    <a:lstStyle/>
                    <a:p>
                      <a:r>
                        <a:rPr lang="de-CH" sz="1800" dirty="0">
                          <a:effectLst/>
                        </a:rPr>
                        <a:t>kafka_betrachtung_1912_de</a:t>
                      </a:r>
                    </a:p>
                  </a:txBody>
                  <a:tcPr marL="18438" marR="18438" marT="18438" marB="18438"/>
                </a:tc>
                <a:tc>
                  <a:txBody>
                    <a:bodyPr/>
                    <a:lstStyle/>
                    <a:p>
                      <a:r>
                        <a:rPr lang="de-CH" sz="1800" dirty="0">
                          <a:solidFill>
                            <a:srgbClr val="FF0000"/>
                          </a:solidFill>
                          <a:effectLst/>
                        </a:rPr>
                        <a:t>schnitzler_else_1924_de</a:t>
                      </a:r>
                    </a:p>
                  </a:txBody>
                  <a:tcPr marL="18438" marR="18438" marT="18438" marB="18438"/>
                </a:tc>
                <a:tc>
                  <a:txBody>
                    <a:bodyPr/>
                    <a:lstStyle/>
                    <a:p>
                      <a:r>
                        <a:rPr lang="de-CH" sz="1800">
                          <a:effectLst/>
                        </a:rPr>
                        <a:t>74</a:t>
                      </a:r>
                    </a:p>
                  </a:txBody>
                  <a:tcPr marL="18438" marR="18438" marT="18438" marB="18438"/>
                </a:tc>
                <a:extLst>
                  <a:ext uri="{0D108BD9-81ED-4DB2-BD59-A6C34878D82A}">
                    <a16:rowId xmlns:a16="http://schemas.microsoft.com/office/drawing/2014/main" val="274475871"/>
                  </a:ext>
                </a:extLst>
              </a:tr>
              <a:tr h="435134">
                <a:tc>
                  <a:txBody>
                    <a:bodyPr/>
                    <a:lstStyle/>
                    <a:p>
                      <a:r>
                        <a:rPr lang="de-CH" sz="1800">
                          <a:effectLst/>
                        </a:rPr>
                        <a:t>kafka_betrachtung_1912_de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3105367586"/>
                  </a:ext>
                </a:extLst>
              </a:tr>
              <a:tr h="435134">
                <a:tc>
                  <a:txBody>
                    <a:bodyPr/>
                    <a:lstStyle/>
                    <a:p>
                      <a:r>
                        <a:rPr lang="de-CH" sz="1800">
                          <a:effectLst/>
                        </a:rPr>
                        <a:t>kafka_betrachtung_1912_de</a:t>
                      </a:r>
                    </a:p>
                  </a:txBody>
                  <a:tcPr marL="18438" marR="18438" marT="18438" marB="18438"/>
                </a:tc>
                <a:tc>
                  <a:txBody>
                    <a:bodyPr/>
                    <a:lstStyle/>
                    <a:p>
                      <a:r>
                        <a:rPr lang="de-CH" sz="1800" dirty="0">
                          <a:effectLst/>
                        </a:rPr>
                        <a:t>lasswitz_seife_1890_de</a:t>
                      </a:r>
                    </a:p>
                  </a:txBody>
                  <a:tcPr marL="18438" marR="18438" marT="18438" marB="18438"/>
                </a:tc>
                <a:tc>
                  <a:txBody>
                    <a:bodyPr/>
                    <a:lstStyle/>
                    <a:p>
                      <a:r>
                        <a:rPr lang="de-CH" sz="1800">
                          <a:effectLst/>
                        </a:rPr>
                        <a:t>4</a:t>
                      </a:r>
                    </a:p>
                  </a:txBody>
                  <a:tcPr marL="18438" marR="18438" marT="18438" marB="18438"/>
                </a:tc>
                <a:extLst>
                  <a:ext uri="{0D108BD9-81ED-4DB2-BD59-A6C34878D82A}">
                    <a16:rowId xmlns:a16="http://schemas.microsoft.com/office/drawing/2014/main" val="304127582"/>
                  </a:ext>
                </a:extLst>
              </a:tr>
              <a:tr h="435134">
                <a:tc>
                  <a:txBody>
                    <a:bodyPr/>
                    <a:lstStyle/>
                    <a:p>
                      <a:r>
                        <a:rPr lang="de-CH" sz="1800">
                          <a:effectLst/>
                        </a:rPr>
                        <a:t>kafka_betrachtung_1912_de</a:t>
                      </a:r>
                    </a:p>
                  </a:txBody>
                  <a:tcPr marL="18438" marR="18438" marT="18438" marB="18438"/>
                </a:tc>
                <a:tc>
                  <a:txBody>
                    <a:bodyPr/>
                    <a:lstStyle/>
                    <a:p>
                      <a:r>
                        <a:rPr lang="de-CH" sz="1800" dirty="0">
                          <a:effectLst/>
                        </a:rPr>
                        <a:t>dostoevskij_verbrechen_1882_ru</a:t>
                      </a:r>
                    </a:p>
                  </a:txBody>
                  <a:tcPr marL="18438" marR="18438" marT="18438" marB="18438"/>
                </a:tc>
                <a:tc>
                  <a:txBody>
                    <a:bodyPr/>
                    <a:lstStyle/>
                    <a:p>
                      <a:r>
                        <a:rPr lang="de-CH" sz="1800">
                          <a:effectLst/>
                        </a:rPr>
                        <a:t>2</a:t>
                      </a:r>
                    </a:p>
                  </a:txBody>
                  <a:tcPr marL="18438" marR="18438" marT="18438" marB="18438"/>
                </a:tc>
                <a:extLst>
                  <a:ext uri="{0D108BD9-81ED-4DB2-BD59-A6C34878D82A}">
                    <a16:rowId xmlns:a16="http://schemas.microsoft.com/office/drawing/2014/main" val="2099100918"/>
                  </a:ext>
                </a:extLst>
              </a:tr>
              <a:tr h="435134">
                <a:tc>
                  <a:txBody>
                    <a:bodyPr/>
                    <a:lstStyle/>
                    <a:p>
                      <a:r>
                        <a:rPr lang="de-CH" sz="1800">
                          <a:effectLst/>
                        </a:rPr>
                        <a:t>kafka_betrachtung_1912_de</a:t>
                      </a:r>
                    </a:p>
                  </a:txBody>
                  <a:tcPr marL="18438" marR="18438" marT="18438" marB="18438"/>
                </a:tc>
                <a:tc>
                  <a:txBody>
                    <a:bodyPr/>
                    <a:lstStyle/>
                    <a:p>
                      <a:r>
                        <a:rPr lang="de-CH" sz="1800" dirty="0">
                          <a:effectLst/>
                        </a:rPr>
                        <a:t>walser_geschwister_1907_de</a:t>
                      </a:r>
                    </a:p>
                  </a:txBody>
                  <a:tcPr marL="18438" marR="18438" marT="18438" marB="18438"/>
                </a:tc>
                <a:tc>
                  <a:txBody>
                    <a:bodyPr/>
                    <a:lstStyle/>
                    <a:p>
                      <a:r>
                        <a:rPr lang="de-CH" sz="1800" dirty="0">
                          <a:effectLst/>
                        </a:rPr>
                        <a:t>2</a:t>
                      </a:r>
                    </a:p>
                  </a:txBody>
                  <a:tcPr marL="18438" marR="18438" marT="18438" marB="18438"/>
                </a:tc>
                <a:extLst>
                  <a:ext uri="{0D108BD9-81ED-4DB2-BD59-A6C34878D82A}">
                    <a16:rowId xmlns:a16="http://schemas.microsoft.com/office/drawing/2014/main" val="1561164265"/>
                  </a:ext>
                </a:extLst>
              </a:tr>
            </a:tbl>
          </a:graphicData>
        </a:graphic>
      </p:graphicFrame>
      <p:graphicFrame>
        <p:nvGraphicFramePr>
          <p:cNvPr id="8" name="Tabelle 7">
            <a:extLst>
              <a:ext uri="{FF2B5EF4-FFF2-40B4-BE49-F238E27FC236}">
                <a16:creationId xmlns:a16="http://schemas.microsoft.com/office/drawing/2014/main" id="{69E0E751-C6D3-3649-9D79-531C1D755502}"/>
              </a:ext>
            </a:extLst>
          </p:cNvPr>
          <p:cNvGraphicFramePr>
            <a:graphicFrameLocks noGrp="1"/>
          </p:cNvGraphicFramePr>
          <p:nvPr>
            <p:extLst>
              <p:ext uri="{D42A27DB-BD31-4B8C-83A1-F6EECF244321}">
                <p14:modId xmlns:p14="http://schemas.microsoft.com/office/powerpoint/2010/main" val="841798843"/>
              </p:ext>
            </p:extLst>
          </p:nvPr>
        </p:nvGraphicFramePr>
        <p:xfrm>
          <a:off x="1551711" y="4125479"/>
          <a:ext cx="8631380" cy="2610804"/>
        </p:xfrm>
        <a:graphic>
          <a:graphicData uri="http://schemas.openxmlformats.org/drawingml/2006/table">
            <a:tbl>
              <a:tblPr firstRow="1">
                <a:tableStyleId>{17292A2E-F333-43FB-9621-5CBBE7FDCDCB}</a:tableStyleId>
              </a:tblPr>
              <a:tblGrid>
                <a:gridCol w="3486578">
                  <a:extLst>
                    <a:ext uri="{9D8B030D-6E8A-4147-A177-3AD203B41FA5}">
                      <a16:colId xmlns:a16="http://schemas.microsoft.com/office/drawing/2014/main" val="2438665419"/>
                    </a:ext>
                  </a:extLst>
                </a:gridCol>
                <a:gridCol w="4133420">
                  <a:extLst>
                    <a:ext uri="{9D8B030D-6E8A-4147-A177-3AD203B41FA5}">
                      <a16:colId xmlns:a16="http://schemas.microsoft.com/office/drawing/2014/main" val="4293338352"/>
                    </a:ext>
                  </a:extLst>
                </a:gridCol>
                <a:gridCol w="1011382">
                  <a:extLst>
                    <a:ext uri="{9D8B030D-6E8A-4147-A177-3AD203B41FA5}">
                      <a16:colId xmlns:a16="http://schemas.microsoft.com/office/drawing/2014/main" val="4242189269"/>
                    </a:ext>
                  </a:extLst>
                </a:gridCol>
              </a:tblGrid>
              <a:tr h="435134">
                <a:tc>
                  <a:txBody>
                    <a:bodyPr/>
                    <a:lstStyle/>
                    <a:p>
                      <a:r>
                        <a:rPr lang="de-CH" sz="1800" dirty="0">
                          <a:effectLst/>
                        </a:rPr>
                        <a:t>Knoten 1</a:t>
                      </a:r>
                    </a:p>
                  </a:txBody>
                  <a:tcPr marL="33679" marR="33679" marT="33679" marB="33679"/>
                </a:tc>
                <a:tc>
                  <a:txBody>
                    <a:bodyPr/>
                    <a:lstStyle/>
                    <a:p>
                      <a:r>
                        <a:rPr lang="de-CH" sz="1800" dirty="0">
                          <a:effectLst/>
                        </a:rPr>
                        <a:t>Knoten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206391025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brodkafka_samuel_1912_de</a:t>
                      </a:r>
                    </a:p>
                  </a:txBody>
                  <a:tcPr marL="18438" marR="18438" marT="18438" marB="18438"/>
                </a:tc>
                <a:tc>
                  <a:txBody>
                    <a:bodyPr/>
                    <a:lstStyle/>
                    <a:p>
                      <a:r>
                        <a:rPr lang="de-CH" sz="1800">
                          <a:effectLst/>
                        </a:rPr>
                        <a:t>36</a:t>
                      </a:r>
                    </a:p>
                  </a:txBody>
                  <a:tcPr marL="18438" marR="18438" marT="18438" marB="18438"/>
                </a:tc>
                <a:extLst>
                  <a:ext uri="{0D108BD9-81ED-4DB2-BD59-A6C34878D82A}">
                    <a16:rowId xmlns:a16="http://schemas.microsoft.com/office/drawing/2014/main" val="3379396232"/>
                  </a:ext>
                </a:extLst>
              </a:tr>
              <a:tr h="435134">
                <a:tc>
                  <a:txBody>
                    <a:bodyPr/>
                    <a:lstStyle/>
                    <a:p>
                      <a:r>
                        <a:rPr lang="de-CH" sz="1800" dirty="0">
                          <a:effectLst/>
                        </a:rPr>
                        <a:t>kafka_hungerkuenstler_1924_de</a:t>
                      </a:r>
                    </a:p>
                  </a:txBody>
                  <a:tcPr marL="18438" marR="18438" marT="18438" marB="18438"/>
                </a:tc>
                <a:tc>
                  <a:txBody>
                    <a:bodyPr/>
                    <a:lstStyle/>
                    <a:p>
                      <a:r>
                        <a:rPr lang="de-CH" sz="1800" dirty="0">
                          <a:effectLst/>
                        </a:rPr>
                        <a:t>brod_stunde_1916_de</a:t>
                      </a:r>
                    </a:p>
                  </a:txBody>
                  <a:tcPr marL="18438" marR="18438" marT="18438" marB="18438"/>
                </a:tc>
                <a:tc>
                  <a:txBody>
                    <a:bodyPr/>
                    <a:lstStyle/>
                    <a:p>
                      <a:r>
                        <a:rPr lang="de-CH" sz="1800">
                          <a:effectLst/>
                        </a:rPr>
                        <a:t>34</a:t>
                      </a:r>
                    </a:p>
                  </a:txBody>
                  <a:tcPr marL="18438" marR="18438" marT="18438" marB="18438"/>
                </a:tc>
                <a:extLst>
                  <a:ext uri="{0D108BD9-81ED-4DB2-BD59-A6C34878D82A}">
                    <a16:rowId xmlns:a16="http://schemas.microsoft.com/office/drawing/2014/main" val="4225287226"/>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musil_mann3_1930_de</a:t>
                      </a:r>
                    </a:p>
                  </a:txBody>
                  <a:tcPr marL="18438" marR="18438" marT="18438" marB="18438"/>
                </a:tc>
                <a:tc>
                  <a:txBody>
                    <a:bodyPr/>
                    <a:lstStyle/>
                    <a:p>
                      <a:r>
                        <a:rPr lang="de-CH" sz="1800">
                          <a:effectLst/>
                        </a:rPr>
                        <a:t>24</a:t>
                      </a:r>
                    </a:p>
                  </a:txBody>
                  <a:tcPr marL="18438" marR="18438" marT="18438" marB="18438"/>
                </a:tc>
                <a:extLst>
                  <a:ext uri="{0D108BD9-81ED-4DB2-BD59-A6C34878D82A}">
                    <a16:rowId xmlns:a16="http://schemas.microsoft.com/office/drawing/2014/main" val="1357724974"/>
                  </a:ext>
                </a:extLst>
              </a:tr>
              <a:tr h="435134">
                <a:tc>
                  <a:txBody>
                    <a:bodyPr/>
                    <a:lstStyle/>
                    <a:p>
                      <a:r>
                        <a:rPr lang="de-CH" sz="1800">
                          <a:effectLst/>
                        </a:rPr>
                        <a:t>kafka_hungerkuenstler_1924_de</a:t>
                      </a:r>
                    </a:p>
                  </a:txBody>
                  <a:tcPr marL="18438" marR="18438" marT="18438" marB="18438"/>
                </a:tc>
                <a:tc>
                  <a:txBody>
                    <a:bodyPr/>
                    <a:lstStyle/>
                    <a:p>
                      <a:r>
                        <a:rPr lang="de-CH" sz="1800" dirty="0">
                          <a:solidFill>
                            <a:srgbClr val="FF0000"/>
                          </a:solidFill>
                          <a:effectLst/>
                        </a:rPr>
                        <a:t>musil_mann1_1930_de</a:t>
                      </a:r>
                    </a:p>
                  </a:txBody>
                  <a:tcPr marL="18438" marR="18438" marT="18438" marB="18438"/>
                </a:tc>
                <a:tc>
                  <a:txBody>
                    <a:bodyPr/>
                    <a:lstStyle/>
                    <a:p>
                      <a:r>
                        <a:rPr lang="de-CH" sz="1800">
                          <a:effectLst/>
                        </a:rPr>
                        <a:t>6</a:t>
                      </a:r>
                    </a:p>
                  </a:txBody>
                  <a:tcPr marL="18438" marR="18438" marT="18438" marB="18438"/>
                </a:tc>
                <a:extLst>
                  <a:ext uri="{0D108BD9-81ED-4DB2-BD59-A6C34878D82A}">
                    <a16:rowId xmlns:a16="http://schemas.microsoft.com/office/drawing/2014/main" val="2647826209"/>
                  </a:ext>
                </a:extLst>
              </a:tr>
              <a:tr h="435134">
                <a:tc>
                  <a:txBody>
                    <a:bodyPr/>
                    <a:lstStyle/>
                    <a:p>
                      <a:r>
                        <a:rPr lang="de-CH" sz="1800" dirty="0">
                          <a:effectLst/>
                        </a:rPr>
                        <a:t>kafka_hungerkuenstler_1924_de</a:t>
                      </a:r>
                    </a:p>
                  </a:txBody>
                  <a:tcPr marL="18438" marR="18438" marT="18438" marB="18438"/>
                </a:tc>
                <a:tc>
                  <a:txBody>
                    <a:bodyPr/>
                    <a:lstStyle/>
                    <a:p>
                      <a:r>
                        <a:rPr lang="de-CH" sz="1800">
                          <a:effectLst/>
                        </a:rPr>
                        <a:t>goethe_wahlverwandtschaften_1809_de</a:t>
                      </a:r>
                    </a:p>
                  </a:txBody>
                  <a:tcPr marL="18438" marR="18438" marT="18438" marB="18438"/>
                </a:tc>
                <a:tc>
                  <a:txBody>
                    <a:bodyPr/>
                    <a:lstStyle/>
                    <a:p>
                      <a:r>
                        <a:rPr lang="de-CH" sz="1800" dirty="0">
                          <a:effectLst/>
                        </a:rPr>
                        <a:t>4</a:t>
                      </a:r>
                    </a:p>
                  </a:txBody>
                  <a:tcPr marL="18438" marR="18438" marT="18438" marB="18438"/>
                </a:tc>
                <a:extLst>
                  <a:ext uri="{0D108BD9-81ED-4DB2-BD59-A6C34878D82A}">
                    <a16:rowId xmlns:a16="http://schemas.microsoft.com/office/drawing/2014/main" val="1536700449"/>
                  </a:ext>
                </a:extLst>
              </a:tr>
            </a:tbl>
          </a:graphicData>
        </a:graphic>
      </p:graphicFrame>
    </p:spTree>
    <p:extLst>
      <p:ext uri="{BB962C8B-B14F-4D97-AF65-F5344CB8AC3E}">
        <p14:creationId xmlns:p14="http://schemas.microsoft.com/office/powerpoint/2010/main" val="2670716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588EA-1790-294D-93A7-0517C1B87A89}"/>
              </a:ext>
            </a:extLst>
          </p:cNvPr>
          <p:cNvSpPr>
            <a:spLocks noGrp="1"/>
          </p:cNvSpPr>
          <p:nvPr>
            <p:ph type="title"/>
          </p:nvPr>
        </p:nvSpPr>
        <p:spPr/>
        <p:txBody>
          <a:bodyPr/>
          <a:lstStyle/>
          <a:p>
            <a:endParaRPr lang="en-US" dirty="0"/>
          </a:p>
        </p:txBody>
      </p:sp>
      <p:graphicFrame>
        <p:nvGraphicFramePr>
          <p:cNvPr id="4" name="Inhaltsplatzhalter 3">
            <a:extLst>
              <a:ext uri="{FF2B5EF4-FFF2-40B4-BE49-F238E27FC236}">
                <a16:creationId xmlns:a16="http://schemas.microsoft.com/office/drawing/2014/main" id="{24AB94EF-A606-4340-9BFB-8C64BC55C78C}"/>
              </a:ext>
            </a:extLst>
          </p:cNvPr>
          <p:cNvGraphicFramePr>
            <a:graphicFrameLocks noGrp="1"/>
          </p:cNvGraphicFramePr>
          <p:nvPr>
            <p:ph idx="1"/>
            <p:extLst>
              <p:ext uri="{D42A27DB-BD31-4B8C-83A1-F6EECF244321}">
                <p14:modId xmlns:p14="http://schemas.microsoft.com/office/powerpoint/2010/main" val="342323719"/>
              </p:ext>
            </p:extLst>
          </p:nvPr>
        </p:nvGraphicFramePr>
        <p:xfrm>
          <a:off x="1270462" y="2286794"/>
          <a:ext cx="9275618" cy="3001485"/>
        </p:xfrm>
        <a:graphic>
          <a:graphicData uri="http://schemas.openxmlformats.org/drawingml/2006/table">
            <a:tbl>
              <a:tblPr firstRow="1">
                <a:tableStyleId>{17292A2E-F333-43FB-9621-5CBBE7FDCDCB}</a:tableStyleId>
              </a:tblPr>
              <a:tblGrid>
                <a:gridCol w="3687887">
                  <a:extLst>
                    <a:ext uri="{9D8B030D-6E8A-4147-A177-3AD203B41FA5}">
                      <a16:colId xmlns:a16="http://schemas.microsoft.com/office/drawing/2014/main" val="2146240966"/>
                    </a:ext>
                  </a:extLst>
                </a:gridCol>
                <a:gridCol w="4338690">
                  <a:extLst>
                    <a:ext uri="{9D8B030D-6E8A-4147-A177-3AD203B41FA5}">
                      <a16:colId xmlns:a16="http://schemas.microsoft.com/office/drawing/2014/main" val="3441647070"/>
                    </a:ext>
                  </a:extLst>
                </a:gridCol>
                <a:gridCol w="1249041">
                  <a:extLst>
                    <a:ext uri="{9D8B030D-6E8A-4147-A177-3AD203B41FA5}">
                      <a16:colId xmlns:a16="http://schemas.microsoft.com/office/drawing/2014/main" val="1892430700"/>
                    </a:ext>
                  </a:extLst>
                </a:gridCol>
              </a:tblGrid>
              <a:tr h="1036935">
                <a:tc>
                  <a:txBody>
                    <a:bodyPr/>
                    <a:lstStyle/>
                    <a:p>
                      <a:r>
                        <a:rPr lang="de-CH" sz="1800" dirty="0">
                          <a:effectLst/>
                        </a:rPr>
                        <a:t>Knoten 1</a:t>
                      </a:r>
                    </a:p>
                  </a:txBody>
                  <a:tcPr marL="33679" marR="33679" marT="33679" marB="33679"/>
                </a:tc>
                <a:tc>
                  <a:txBody>
                    <a:bodyPr/>
                    <a:lstStyle/>
                    <a:p>
                      <a:r>
                        <a:rPr lang="de-CH" sz="1800" dirty="0">
                          <a:effectLst/>
                        </a:rPr>
                        <a:t>Knoten 2</a:t>
                      </a:r>
                    </a:p>
                  </a:txBody>
                  <a:tcPr marL="33679" marR="33679" marT="33679" marB="33679"/>
                </a:tc>
                <a:tc>
                  <a:txBody>
                    <a:bodyPr/>
                    <a:lstStyle/>
                    <a:p>
                      <a:r>
                        <a:rPr lang="de-CH" sz="1800" dirty="0">
                          <a:effectLst/>
                        </a:rPr>
                        <a:t>Gewicht</a:t>
                      </a:r>
                    </a:p>
                  </a:txBody>
                  <a:tcPr marL="33679" marR="33679" marT="33679" marB="33679"/>
                </a:tc>
                <a:extLst>
                  <a:ext uri="{0D108BD9-81ED-4DB2-BD59-A6C34878D82A}">
                    <a16:rowId xmlns:a16="http://schemas.microsoft.com/office/drawing/2014/main" val="1640334144"/>
                  </a:ext>
                </a:extLst>
              </a:tr>
              <a:tr h="654850">
                <a:tc>
                  <a:txBody>
                    <a:bodyPr/>
                    <a:lstStyle/>
                    <a:p>
                      <a:r>
                        <a:rPr lang="de-CH" sz="1800" dirty="0">
                          <a:effectLst/>
                        </a:rPr>
                        <a:t>kafka_urteil_1913_de</a:t>
                      </a:r>
                    </a:p>
                  </a:txBody>
                  <a:tcPr marL="38100" marR="38100" marT="38100" marB="38100"/>
                </a:tc>
                <a:tc>
                  <a:txBody>
                    <a:bodyPr/>
                    <a:lstStyle/>
                    <a:p>
                      <a:r>
                        <a:rPr lang="de-CH" sz="1800" dirty="0">
                          <a:solidFill>
                            <a:srgbClr val="FF0000"/>
                          </a:solidFill>
                          <a:effectLst/>
                        </a:rPr>
                        <a:t>hesse_knulp_1915_de</a:t>
                      </a:r>
                    </a:p>
                  </a:txBody>
                  <a:tcPr marL="38100" marR="38100" marT="38100" marB="38100"/>
                </a:tc>
                <a:tc>
                  <a:txBody>
                    <a:bodyPr/>
                    <a:lstStyle/>
                    <a:p>
                      <a:r>
                        <a:rPr lang="de-CH" sz="1800">
                          <a:effectLst/>
                        </a:rPr>
                        <a:t>6</a:t>
                      </a:r>
                    </a:p>
                  </a:txBody>
                  <a:tcPr marL="38100" marR="38100" marT="38100" marB="38100"/>
                </a:tc>
                <a:extLst>
                  <a:ext uri="{0D108BD9-81ED-4DB2-BD59-A6C34878D82A}">
                    <a16:rowId xmlns:a16="http://schemas.microsoft.com/office/drawing/2014/main" val="561802734"/>
                  </a:ext>
                </a:extLst>
              </a:tr>
              <a:tr h="654850">
                <a:tc>
                  <a:txBody>
                    <a:bodyPr/>
                    <a:lstStyle/>
                    <a:p>
                      <a:r>
                        <a:rPr lang="de-CH" sz="1800" dirty="0">
                          <a:effectLst/>
                        </a:rPr>
                        <a:t>kafka_urteil_1913_de</a:t>
                      </a:r>
                    </a:p>
                  </a:txBody>
                  <a:tcPr marL="38100" marR="38100" marT="38100" marB="38100"/>
                </a:tc>
                <a:tc>
                  <a:txBody>
                    <a:bodyPr/>
                    <a:lstStyle/>
                    <a:p>
                      <a:r>
                        <a:rPr lang="de-CH" sz="1800" dirty="0">
                          <a:solidFill>
                            <a:srgbClr val="FF0000"/>
                          </a:solidFill>
                          <a:effectLst/>
                        </a:rPr>
                        <a:t>sapper_vater_1915_de</a:t>
                      </a:r>
                    </a:p>
                  </a:txBody>
                  <a:tcPr marL="38100" marR="38100" marT="38100" marB="38100"/>
                </a:tc>
                <a:tc>
                  <a:txBody>
                    <a:bodyPr/>
                    <a:lstStyle/>
                    <a:p>
                      <a:r>
                        <a:rPr lang="de-CH" sz="1800">
                          <a:effectLst/>
                        </a:rPr>
                        <a:t>4</a:t>
                      </a:r>
                    </a:p>
                  </a:txBody>
                  <a:tcPr marL="38100" marR="38100" marT="38100" marB="38100"/>
                </a:tc>
                <a:extLst>
                  <a:ext uri="{0D108BD9-81ED-4DB2-BD59-A6C34878D82A}">
                    <a16:rowId xmlns:a16="http://schemas.microsoft.com/office/drawing/2014/main" val="2459543196"/>
                  </a:ext>
                </a:extLst>
              </a:tr>
              <a:tr h="654850">
                <a:tc>
                  <a:txBody>
                    <a:bodyPr/>
                    <a:lstStyle/>
                    <a:p>
                      <a:r>
                        <a:rPr lang="de-CH" sz="1800">
                          <a:effectLst/>
                        </a:rPr>
                        <a:t>kafka_urteil_1913_de</a:t>
                      </a:r>
                    </a:p>
                  </a:txBody>
                  <a:tcPr marL="38100" marR="38100" marT="38100" marB="38100"/>
                </a:tc>
                <a:tc>
                  <a:txBody>
                    <a:bodyPr/>
                    <a:lstStyle/>
                    <a:p>
                      <a:r>
                        <a:rPr lang="de-CH" sz="1800" dirty="0">
                          <a:effectLst/>
                        </a:rPr>
                        <a:t>raabe_akten_1896_de</a:t>
                      </a:r>
                    </a:p>
                  </a:txBody>
                  <a:tcPr marL="38100" marR="38100" marT="38100" marB="38100"/>
                </a:tc>
                <a:tc>
                  <a:txBody>
                    <a:bodyPr/>
                    <a:lstStyle/>
                    <a:p>
                      <a:r>
                        <a:rPr lang="de-CH" sz="1800" dirty="0">
                          <a:effectLst/>
                        </a:rPr>
                        <a:t>2</a:t>
                      </a:r>
                    </a:p>
                  </a:txBody>
                  <a:tcPr marL="38100" marR="38100" marT="38100" marB="38100"/>
                </a:tc>
                <a:extLst>
                  <a:ext uri="{0D108BD9-81ED-4DB2-BD59-A6C34878D82A}">
                    <a16:rowId xmlns:a16="http://schemas.microsoft.com/office/drawing/2014/main" val="1593018226"/>
                  </a:ext>
                </a:extLst>
              </a:tr>
            </a:tbl>
          </a:graphicData>
        </a:graphic>
      </p:graphicFrame>
    </p:spTree>
    <p:extLst>
      <p:ext uri="{BB962C8B-B14F-4D97-AF65-F5344CB8AC3E}">
        <p14:creationId xmlns:p14="http://schemas.microsoft.com/office/powerpoint/2010/main" val="231660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92EF6E5-E30E-3B42-AF78-3B22BE10FE27}"/>
              </a:ext>
            </a:extLst>
          </p:cNvPr>
          <p:cNvSpPr>
            <a:spLocks noGrp="1"/>
          </p:cNvSpPr>
          <p:nvPr>
            <p:ph type="title"/>
          </p:nvPr>
        </p:nvSpPr>
        <p:spPr/>
        <p:txBody>
          <a:bodyPr>
            <a:normAutofit/>
          </a:bodyPr>
          <a:lstStyle/>
          <a:p>
            <a:pPr lvl="1"/>
            <a:r>
              <a:rPr lang="en-US" sz="4400" dirty="0" err="1">
                <a:latin typeface="+mj-lt"/>
              </a:rPr>
              <a:t>Kafkas</a:t>
            </a:r>
            <a:r>
              <a:rPr lang="en-US" sz="4400" dirty="0">
                <a:latin typeface="+mj-lt"/>
              </a:rPr>
              <a:t> Formel?</a:t>
            </a:r>
          </a:p>
        </p:txBody>
      </p:sp>
      <p:sp>
        <p:nvSpPr>
          <p:cNvPr id="3" name="Inhaltsplatzhalter 2">
            <a:extLst>
              <a:ext uri="{FF2B5EF4-FFF2-40B4-BE49-F238E27FC236}">
                <a16:creationId xmlns:a16="http://schemas.microsoft.com/office/drawing/2014/main" id="{1F8BA46F-19E7-114C-8728-C9DFCFF1FD10}"/>
              </a:ext>
            </a:extLst>
          </p:cNvPr>
          <p:cNvSpPr>
            <a:spLocks noGrp="1"/>
          </p:cNvSpPr>
          <p:nvPr>
            <p:ph idx="1"/>
          </p:nvPr>
        </p:nvSpPr>
        <p:spPr>
          <a:xfrm>
            <a:off x="741218" y="3016685"/>
            <a:ext cx="10515600" cy="1024802"/>
          </a:xfrm>
          <a:solidFill>
            <a:schemeClr val="accent1">
              <a:lumMod val="20000"/>
              <a:lumOff val="80000"/>
            </a:schemeClr>
          </a:solidFill>
        </p:spPr>
        <p:txBody>
          <a:bodyPr>
            <a:normAutofit fontScale="70000" lnSpcReduction="20000"/>
          </a:bodyPr>
          <a:lstStyle/>
          <a:p>
            <a:pPr marL="0" indent="0">
              <a:buNone/>
            </a:pPr>
            <a:r>
              <a:rPr lang="en-US" b="1" dirty="0">
                <a:latin typeface="Courier" pitchFamily="2" charset="0"/>
                <a:sym typeface="Wingdings" pitchFamily="2" charset="2"/>
              </a:rPr>
              <a:t>Kafka &lt;- </a:t>
            </a:r>
            <a:r>
              <a:rPr lang="en-US" b="1" dirty="0" err="1">
                <a:latin typeface="Courier" pitchFamily="2" charset="0"/>
                <a:sym typeface="Wingdings" pitchFamily="2" charset="2"/>
              </a:rPr>
              <a:t>Goethes</a:t>
            </a:r>
            <a:r>
              <a:rPr lang="en-US" b="1" dirty="0">
                <a:latin typeface="Courier" pitchFamily="2" charset="0"/>
                <a:sym typeface="Wingdings" pitchFamily="2" charset="2"/>
              </a:rPr>
              <a:t> </a:t>
            </a:r>
            <a:r>
              <a:rPr lang="en-US" b="1" dirty="0" err="1">
                <a:latin typeface="Courier" pitchFamily="2" charset="0"/>
                <a:sym typeface="Wingdings" pitchFamily="2" charset="2"/>
              </a:rPr>
              <a:t>Universalität</a:t>
            </a:r>
            <a:endParaRPr lang="en-US" b="1" dirty="0">
              <a:latin typeface="Courier" pitchFamily="2" charset="0"/>
              <a:sym typeface="Wingdings" pitchFamily="2" charset="2"/>
            </a:endParaRPr>
          </a:p>
          <a:p>
            <a:pPr marL="0" indent="0">
              <a:buNone/>
            </a:pPr>
            <a:r>
              <a:rPr lang="en-US" b="1" dirty="0">
                <a:latin typeface="Courier" pitchFamily="2" charset="0"/>
                <a:sym typeface="Wingdings" pitchFamily="2" charset="2"/>
              </a:rPr>
              <a:t>		+ </a:t>
            </a:r>
            <a:r>
              <a:rPr lang="en-US" b="1" dirty="0" err="1">
                <a:latin typeface="Courier" pitchFamily="2" charset="0"/>
              </a:rPr>
              <a:t>Flauberts</a:t>
            </a:r>
            <a:r>
              <a:rPr lang="en-US" b="1" dirty="0">
                <a:latin typeface="Courier" pitchFamily="2" charset="0"/>
              </a:rPr>
              <a:t> </a:t>
            </a:r>
            <a:r>
              <a:rPr lang="en-US" b="1" dirty="0" err="1">
                <a:latin typeface="Courier" pitchFamily="2" charset="0"/>
              </a:rPr>
              <a:t>raffinierte</a:t>
            </a:r>
            <a:r>
              <a:rPr lang="en-US" b="1" dirty="0">
                <a:latin typeface="Courier" pitchFamily="2" charset="0"/>
              </a:rPr>
              <a:t> </a:t>
            </a:r>
            <a:r>
              <a:rPr lang="en-US" b="1" dirty="0" err="1">
                <a:latin typeface="Courier" pitchFamily="2" charset="0"/>
              </a:rPr>
              <a:t>Einfachheit</a:t>
            </a:r>
            <a:r>
              <a:rPr lang="en-US" b="1" dirty="0">
                <a:latin typeface="Courier" pitchFamily="2" charset="0"/>
              </a:rPr>
              <a:t> </a:t>
            </a:r>
          </a:p>
          <a:p>
            <a:pPr marL="0" indent="0">
              <a:buNone/>
            </a:pPr>
            <a:r>
              <a:rPr lang="en-US" b="1" dirty="0">
                <a:latin typeface="Courier" pitchFamily="2" charset="0"/>
              </a:rPr>
              <a:t>		+ </a:t>
            </a:r>
            <a:r>
              <a:rPr lang="en-US" b="1" dirty="0" err="1">
                <a:latin typeface="Courier" pitchFamily="2" charset="0"/>
              </a:rPr>
              <a:t>derbes</a:t>
            </a:r>
            <a:r>
              <a:rPr lang="en-US" b="1" dirty="0">
                <a:latin typeface="Courier" pitchFamily="2" charset="0"/>
              </a:rPr>
              <a:t> “</a:t>
            </a:r>
            <a:r>
              <a:rPr lang="en-US" b="1" dirty="0" err="1">
                <a:latin typeface="Courier" pitchFamily="2" charset="0"/>
              </a:rPr>
              <a:t>Gemurmel</a:t>
            </a:r>
            <a:r>
              <a:rPr lang="en-US" b="1" dirty="0">
                <a:latin typeface="Courier" pitchFamily="2" charset="0"/>
              </a:rPr>
              <a:t>” (oft in </a:t>
            </a:r>
            <a:r>
              <a:rPr lang="en-US" b="1" dirty="0" err="1">
                <a:latin typeface="Courier" pitchFamily="2" charset="0"/>
              </a:rPr>
              <a:t>Trivialliteratur</a:t>
            </a:r>
            <a:r>
              <a:rPr lang="en-US" b="1" dirty="0">
                <a:latin typeface="Courier" pitchFamily="2" charset="0"/>
              </a:rPr>
              <a:t>)</a:t>
            </a:r>
          </a:p>
        </p:txBody>
      </p:sp>
      <p:sp>
        <p:nvSpPr>
          <p:cNvPr id="5" name="Rechteck 4">
            <a:extLst>
              <a:ext uri="{FF2B5EF4-FFF2-40B4-BE49-F238E27FC236}">
                <a16:creationId xmlns:a16="http://schemas.microsoft.com/office/drawing/2014/main" id="{1BB6A3FE-5CEB-7C47-8C34-DBE44DC6628D}"/>
              </a:ext>
            </a:extLst>
          </p:cNvPr>
          <p:cNvSpPr/>
          <p:nvPr/>
        </p:nvSpPr>
        <p:spPr>
          <a:xfrm>
            <a:off x="6510027" y="1245690"/>
            <a:ext cx="5248836" cy="1107996"/>
          </a:xfrm>
          <a:prstGeom prst="rect">
            <a:avLst/>
          </a:prstGeom>
        </p:spPr>
        <p:txBody>
          <a:bodyPr wrap="square">
            <a:spAutoFit/>
          </a:bodyPr>
          <a:lstStyle/>
          <a:p>
            <a:r>
              <a:rPr lang="de-CH" sz="2200" dirty="0"/>
              <a:t>«Goethes universelle Produktivität und Flauberts raffinierte Schlichtheit, das war das Maß aller Dinge» (Stach, p. 72)</a:t>
            </a:r>
          </a:p>
        </p:txBody>
      </p:sp>
    </p:spTree>
    <p:extLst>
      <p:ext uri="{BB962C8B-B14F-4D97-AF65-F5344CB8AC3E}">
        <p14:creationId xmlns:p14="http://schemas.microsoft.com/office/powerpoint/2010/main" val="3656848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9619F-C8C8-2C4A-B9DC-42744296546D}"/>
              </a:ext>
            </a:extLst>
          </p:cNvPr>
          <p:cNvSpPr>
            <a:spLocks noGrp="1"/>
          </p:cNvSpPr>
          <p:nvPr>
            <p:ph type="title"/>
          </p:nvPr>
        </p:nvSpPr>
        <p:spPr>
          <a:xfrm>
            <a:off x="838200" y="365125"/>
            <a:ext cx="10515600" cy="1325563"/>
          </a:xfrm>
        </p:spPr>
        <p:txBody>
          <a:bodyPr>
            <a:normAutofit/>
          </a:bodyPr>
          <a:lstStyle/>
          <a:p>
            <a:r>
              <a:rPr lang="de-DE" dirty="0"/>
              <a:t>Kanten #2: Sozialpsychologie</a:t>
            </a:r>
          </a:p>
        </p:txBody>
      </p:sp>
      <p:sp>
        <p:nvSpPr>
          <p:cNvPr id="3" name="Inhaltsplatzhalter 2">
            <a:extLst>
              <a:ext uri="{FF2B5EF4-FFF2-40B4-BE49-F238E27FC236}">
                <a16:creationId xmlns:a16="http://schemas.microsoft.com/office/drawing/2014/main" id="{0B6BD8AB-8D29-B748-A8CC-A8F033221718}"/>
              </a:ext>
            </a:extLst>
          </p:cNvPr>
          <p:cNvSpPr>
            <a:spLocks noGrp="1"/>
          </p:cNvSpPr>
          <p:nvPr>
            <p:ph idx="1"/>
          </p:nvPr>
        </p:nvSpPr>
        <p:spPr>
          <a:xfrm>
            <a:off x="838200" y="1825625"/>
            <a:ext cx="6226277" cy="4351338"/>
          </a:xfrm>
        </p:spPr>
        <p:txBody>
          <a:bodyPr>
            <a:normAutofit fontScale="92500" lnSpcReduction="10000"/>
          </a:bodyPr>
          <a:lstStyle/>
          <a:p>
            <a:pPr marL="0" indent="0">
              <a:buNone/>
            </a:pPr>
            <a:r>
              <a:rPr lang="en-US" dirty="0"/>
              <a:t>LIWC (Linguistic Inquiry and Word Count)</a:t>
            </a:r>
          </a:p>
          <a:p>
            <a:r>
              <a:rPr lang="en-US" sz="2400" dirty="0" err="1"/>
              <a:t>Sozialpsychologische</a:t>
            </a:r>
            <a:r>
              <a:rPr lang="en-US" sz="2400" dirty="0"/>
              <a:t> Software (Pennebaker et al., 2015; LIWC-DE: Meier et al., 2019)</a:t>
            </a:r>
          </a:p>
          <a:p>
            <a:pPr lvl="1"/>
            <a:r>
              <a:rPr lang="en-US" dirty="0"/>
              <a:t>98 </a:t>
            </a:r>
            <a:r>
              <a:rPr lang="en-US" dirty="0" err="1"/>
              <a:t>Dimensionen</a:t>
            </a:r>
            <a:r>
              <a:rPr lang="en-US" dirty="0"/>
              <a:t> (</a:t>
            </a:r>
            <a:r>
              <a:rPr lang="en-US" dirty="0" err="1"/>
              <a:t>z.B.</a:t>
            </a:r>
            <a:r>
              <a:rPr lang="en-US" dirty="0"/>
              <a:t> </a:t>
            </a:r>
            <a:r>
              <a:rPr lang="en-US" dirty="0" err="1"/>
              <a:t>Familie</a:t>
            </a:r>
            <a:r>
              <a:rPr lang="en-US" dirty="0"/>
              <a:t>, </a:t>
            </a:r>
            <a:r>
              <a:rPr lang="en-US" dirty="0" err="1"/>
              <a:t>Körper</a:t>
            </a:r>
            <a:r>
              <a:rPr lang="en-US" dirty="0"/>
              <a:t>, </a:t>
            </a:r>
            <a:r>
              <a:rPr lang="en-US" dirty="0" err="1"/>
              <a:t>Einsicht</a:t>
            </a:r>
            <a:r>
              <a:rPr lang="en-US" dirty="0"/>
              <a:t>, negative Emotion)</a:t>
            </a:r>
          </a:p>
          <a:p>
            <a:pPr lvl="1"/>
            <a:r>
              <a:rPr lang="en-US" dirty="0" err="1"/>
              <a:t>Validiert</a:t>
            </a:r>
            <a:r>
              <a:rPr lang="en-US" dirty="0"/>
              <a:t> in </a:t>
            </a:r>
            <a:r>
              <a:rPr lang="en-US" dirty="0" err="1"/>
              <a:t>psychologischen</a:t>
            </a:r>
            <a:r>
              <a:rPr lang="en-US" dirty="0"/>
              <a:t> </a:t>
            </a:r>
            <a:r>
              <a:rPr lang="en-US" dirty="0" err="1"/>
              <a:t>Studien</a:t>
            </a:r>
            <a:endParaRPr lang="en-US" dirty="0"/>
          </a:p>
          <a:p>
            <a:r>
              <a:rPr lang="en-US" sz="2400" dirty="0" err="1"/>
              <a:t>Gebrauch</a:t>
            </a:r>
            <a:r>
              <a:rPr lang="en-US" sz="2400" dirty="0"/>
              <a:t> in DH community (e.g., Boyd, 2017; </a:t>
            </a:r>
            <a:r>
              <a:rPr lang="en-US" sz="2400" dirty="0" err="1"/>
              <a:t>Koolen</a:t>
            </a:r>
            <a:r>
              <a:rPr lang="en-US" sz="2400" dirty="0"/>
              <a:t>, 2018; Piper, 2019; r-package Benoit, 2018)</a:t>
            </a:r>
          </a:p>
          <a:p>
            <a:pPr lvl="1"/>
            <a:r>
              <a:rPr lang="en-US" dirty="0" err="1"/>
              <a:t>Stil</a:t>
            </a:r>
            <a:endParaRPr lang="en-US" dirty="0"/>
          </a:p>
          <a:p>
            <a:pPr lvl="1"/>
            <a:r>
              <a:rPr lang="en-US" dirty="0" err="1"/>
              <a:t>Emotionen</a:t>
            </a:r>
            <a:endParaRPr lang="en-US" dirty="0"/>
          </a:p>
          <a:p>
            <a:pPr lvl="1"/>
            <a:r>
              <a:rPr lang="en-US" dirty="0" err="1"/>
              <a:t>Inhalt</a:t>
            </a:r>
            <a:r>
              <a:rPr lang="en-US" dirty="0"/>
              <a:t>/Stoff</a:t>
            </a:r>
          </a:p>
          <a:p>
            <a:pPr lvl="1"/>
            <a:r>
              <a:rPr lang="en-US" dirty="0" err="1"/>
              <a:t>Fiktionalität</a:t>
            </a:r>
            <a:endParaRPr lang="en-US" dirty="0"/>
          </a:p>
          <a:p>
            <a:pPr marL="0" indent="0">
              <a:buNone/>
            </a:pPr>
            <a:endParaRPr lang="de-DE" dirty="0"/>
          </a:p>
        </p:txBody>
      </p:sp>
      <p:pic>
        <p:nvPicPr>
          <p:cNvPr id="5" name="Grafik 4">
            <a:extLst>
              <a:ext uri="{FF2B5EF4-FFF2-40B4-BE49-F238E27FC236}">
                <a16:creationId xmlns:a16="http://schemas.microsoft.com/office/drawing/2014/main" id="{6B7F2E83-0852-0F48-A825-3096F2F6156F}"/>
              </a:ext>
            </a:extLst>
          </p:cNvPr>
          <p:cNvPicPr>
            <a:picLocks noChangeAspect="1"/>
          </p:cNvPicPr>
          <p:nvPr/>
        </p:nvPicPr>
        <p:blipFill>
          <a:blip r:embed="rId3"/>
          <a:stretch>
            <a:fillRect/>
          </a:stretch>
        </p:blipFill>
        <p:spPr>
          <a:xfrm>
            <a:off x="8235953" y="663678"/>
            <a:ext cx="3680891" cy="4351339"/>
          </a:xfrm>
          <a:prstGeom prst="rect">
            <a:avLst/>
          </a:prstGeom>
        </p:spPr>
      </p:pic>
    </p:spTree>
    <p:extLst>
      <p:ext uri="{BB962C8B-B14F-4D97-AF65-F5344CB8AC3E}">
        <p14:creationId xmlns:p14="http://schemas.microsoft.com/office/powerpoint/2010/main" val="64171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6C8D7-7DB2-854B-B65A-BE0582E653C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BCF668F-2911-5744-B63F-0B312DA3C149}"/>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0A4A1F3F-D79A-A04A-AF22-FDB316CD90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5435" y="-107475"/>
            <a:ext cx="10515600" cy="7072950"/>
          </a:xfrm>
          <a:prstGeom prst="rect">
            <a:avLst/>
          </a:prstGeom>
        </p:spPr>
      </p:pic>
      <p:sp>
        <p:nvSpPr>
          <p:cNvPr id="5" name="Rechteck 4">
            <a:extLst>
              <a:ext uri="{FF2B5EF4-FFF2-40B4-BE49-F238E27FC236}">
                <a16:creationId xmlns:a16="http://schemas.microsoft.com/office/drawing/2014/main" id="{EF0C7088-761D-3A45-B010-720B0AD34496}"/>
              </a:ext>
            </a:extLst>
          </p:cNvPr>
          <p:cNvSpPr/>
          <p:nvPr/>
        </p:nvSpPr>
        <p:spPr>
          <a:xfrm>
            <a:off x="-344556" y="2567226"/>
            <a:ext cx="1573246" cy="861774"/>
          </a:xfrm>
          <a:prstGeom prst="rect">
            <a:avLst/>
          </a:prstGeom>
        </p:spPr>
        <p:txBody>
          <a:bodyPr wrap="square">
            <a:spAutoFit/>
          </a:bodyPr>
          <a:lstStyle/>
          <a:p>
            <a:pPr lvl="1"/>
            <a:r>
              <a:rPr lang="en-US" dirty="0"/>
              <a:t>(</a:t>
            </a:r>
            <a:r>
              <a:rPr lang="en-US" sz="1600" dirty="0"/>
              <a:t>LIWC-DE; </a:t>
            </a:r>
          </a:p>
          <a:p>
            <a:pPr lvl="1"/>
            <a:r>
              <a:rPr lang="en-US" sz="1600" dirty="0"/>
              <a:t>Meier et al., 2019)</a:t>
            </a:r>
          </a:p>
        </p:txBody>
      </p:sp>
    </p:spTree>
    <p:extLst>
      <p:ext uri="{BB962C8B-B14F-4D97-AF65-F5344CB8AC3E}">
        <p14:creationId xmlns:p14="http://schemas.microsoft.com/office/powerpoint/2010/main" val="4024480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9871BD4-DFE9-B847-B6AD-266D7D3CB3D6}"/>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B4D85B13-E84E-2D49-96C2-18D56F6FD93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844" y="1028700"/>
            <a:ext cx="11832312" cy="5515610"/>
          </a:xfrm>
          <a:prstGeom prst="rect">
            <a:avLst/>
          </a:prstGeom>
        </p:spPr>
      </p:pic>
      <p:sp>
        <p:nvSpPr>
          <p:cNvPr id="5" name="Rechteck 4">
            <a:extLst>
              <a:ext uri="{FF2B5EF4-FFF2-40B4-BE49-F238E27FC236}">
                <a16:creationId xmlns:a16="http://schemas.microsoft.com/office/drawing/2014/main" id="{6CA4866F-6E6B-2447-ADCE-581636BFBA22}"/>
              </a:ext>
            </a:extLst>
          </p:cNvPr>
          <p:cNvSpPr/>
          <p:nvPr/>
        </p:nvSpPr>
        <p:spPr>
          <a:xfrm>
            <a:off x="4340087" y="388649"/>
            <a:ext cx="6096000" cy="338554"/>
          </a:xfrm>
          <a:prstGeom prst="rect">
            <a:avLst/>
          </a:prstGeom>
        </p:spPr>
        <p:txBody>
          <a:bodyPr>
            <a:spAutoFit/>
          </a:bodyPr>
          <a:lstStyle/>
          <a:p>
            <a:pPr lvl="1"/>
            <a:r>
              <a:rPr lang="en-US" sz="1600" dirty="0"/>
              <a:t>LIWC-DE (Meier et al., 2019)</a:t>
            </a:r>
          </a:p>
        </p:txBody>
      </p:sp>
      <p:pic>
        <p:nvPicPr>
          <p:cNvPr id="6" name="Grafik 5">
            <a:extLst>
              <a:ext uri="{FF2B5EF4-FFF2-40B4-BE49-F238E27FC236}">
                <a16:creationId xmlns:a16="http://schemas.microsoft.com/office/drawing/2014/main" id="{193A8C56-0DD3-4040-BC0B-FD8A86B115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79844" y="262887"/>
            <a:ext cx="11832312" cy="765813"/>
          </a:xfrm>
          <a:prstGeom prst="rect">
            <a:avLst/>
          </a:prstGeom>
        </p:spPr>
      </p:pic>
    </p:spTree>
    <p:extLst>
      <p:ext uri="{BB962C8B-B14F-4D97-AF65-F5344CB8AC3E}">
        <p14:creationId xmlns:p14="http://schemas.microsoft.com/office/powerpoint/2010/main" val="142793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4694650-8D7E-4D43-AD71-0AE340B499C8}"/>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41649BDB-6C45-D54D-AC04-3FE7FDB5CE0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127124"/>
            <a:ext cx="12781722" cy="5730876"/>
          </a:xfrm>
          <a:prstGeom prst="rect">
            <a:avLst/>
          </a:prstGeom>
        </p:spPr>
      </p:pic>
      <p:sp>
        <p:nvSpPr>
          <p:cNvPr id="6" name="Rechteck 5">
            <a:extLst>
              <a:ext uri="{FF2B5EF4-FFF2-40B4-BE49-F238E27FC236}">
                <a16:creationId xmlns:a16="http://schemas.microsoft.com/office/drawing/2014/main" id="{6CA9330E-DB34-7742-B5CD-40871D5F2CCF}"/>
              </a:ext>
            </a:extLst>
          </p:cNvPr>
          <p:cNvSpPr/>
          <p:nvPr/>
        </p:nvSpPr>
        <p:spPr>
          <a:xfrm>
            <a:off x="4249355" y="439320"/>
            <a:ext cx="3007490" cy="338554"/>
          </a:xfrm>
          <a:prstGeom prst="rect">
            <a:avLst/>
          </a:prstGeom>
        </p:spPr>
        <p:txBody>
          <a:bodyPr wrap="none">
            <a:spAutoFit/>
          </a:bodyPr>
          <a:lstStyle/>
          <a:p>
            <a:pPr lvl="1"/>
            <a:r>
              <a:rPr lang="en-US" sz="1600" dirty="0"/>
              <a:t>LIWC-DE (Meier et al., 2019)</a:t>
            </a:r>
          </a:p>
        </p:txBody>
      </p:sp>
      <p:pic>
        <p:nvPicPr>
          <p:cNvPr id="7" name="Grafik 6">
            <a:extLst>
              <a:ext uri="{FF2B5EF4-FFF2-40B4-BE49-F238E27FC236}">
                <a16:creationId xmlns:a16="http://schemas.microsoft.com/office/drawing/2014/main" id="{B2E70EC9-D192-DB48-8436-D4FB9A81FD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62887"/>
            <a:ext cx="12781722" cy="765813"/>
          </a:xfrm>
          <a:prstGeom prst="rect">
            <a:avLst/>
          </a:prstGeom>
        </p:spPr>
      </p:pic>
    </p:spTree>
    <p:extLst>
      <p:ext uri="{BB962C8B-B14F-4D97-AF65-F5344CB8AC3E}">
        <p14:creationId xmlns:p14="http://schemas.microsoft.com/office/powerpoint/2010/main" val="335735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0BB43-B94D-7B4F-B956-9F4B810A5A43}"/>
              </a:ext>
            </a:extLst>
          </p:cNvPr>
          <p:cNvSpPr>
            <a:spLocks noGrp="1"/>
          </p:cNvSpPr>
          <p:nvPr>
            <p:ph type="title"/>
          </p:nvPr>
        </p:nvSpPr>
        <p:spPr/>
        <p:txBody>
          <a:bodyPr/>
          <a:lstStyle/>
          <a:p>
            <a:r>
              <a:rPr lang="en-US" dirty="0" err="1"/>
              <a:t>Netzwerke</a:t>
            </a:r>
            <a:endParaRPr lang="en-US" dirty="0"/>
          </a:p>
        </p:txBody>
      </p:sp>
      <p:pic>
        <p:nvPicPr>
          <p:cNvPr id="6" name="Inhaltsplatzhalter 5">
            <a:extLst>
              <a:ext uri="{FF2B5EF4-FFF2-40B4-BE49-F238E27FC236}">
                <a16:creationId xmlns:a16="http://schemas.microsoft.com/office/drawing/2014/main" id="{537887DF-18C1-CC43-8A62-61D08889D3E0}"/>
              </a:ext>
            </a:extLst>
          </p:cNvPr>
          <p:cNvPicPr>
            <a:picLocks noGrp="1" noChangeAspect="1"/>
          </p:cNvPicPr>
          <p:nvPr>
            <p:ph idx="1"/>
          </p:nvPr>
        </p:nvPicPr>
        <p:blipFill rotWithShape="1">
          <a:blip r:embed="rId3"/>
          <a:srcRect r="17667"/>
          <a:stretch/>
        </p:blipFill>
        <p:spPr>
          <a:xfrm>
            <a:off x="442696" y="2006245"/>
            <a:ext cx="4766613" cy="3539944"/>
          </a:xfrm>
          <a:prstGeom prst="rect">
            <a:avLst/>
          </a:prstGeom>
        </p:spPr>
      </p:pic>
      <p:pic>
        <p:nvPicPr>
          <p:cNvPr id="4" name="Grafik 3">
            <a:extLst>
              <a:ext uri="{FF2B5EF4-FFF2-40B4-BE49-F238E27FC236}">
                <a16:creationId xmlns:a16="http://schemas.microsoft.com/office/drawing/2014/main" id="{1D42FB5A-1D2B-8E46-9A01-1DE49E966439}"/>
              </a:ext>
            </a:extLst>
          </p:cNvPr>
          <p:cNvPicPr>
            <a:picLocks noChangeAspect="1"/>
          </p:cNvPicPr>
          <p:nvPr/>
        </p:nvPicPr>
        <p:blipFill>
          <a:blip r:embed="rId4"/>
          <a:stretch>
            <a:fillRect/>
          </a:stretch>
        </p:blipFill>
        <p:spPr>
          <a:xfrm>
            <a:off x="6004784" y="1897181"/>
            <a:ext cx="5349016" cy="3758071"/>
          </a:xfrm>
          <a:prstGeom prst="rect">
            <a:avLst/>
          </a:prstGeom>
        </p:spPr>
      </p:pic>
      <p:sp>
        <p:nvSpPr>
          <p:cNvPr id="5" name="Rechteck 4">
            <a:extLst>
              <a:ext uri="{FF2B5EF4-FFF2-40B4-BE49-F238E27FC236}">
                <a16:creationId xmlns:a16="http://schemas.microsoft.com/office/drawing/2014/main" id="{52356954-F36C-4D44-8B1F-036B8268C73B}"/>
              </a:ext>
            </a:extLst>
          </p:cNvPr>
          <p:cNvSpPr/>
          <p:nvPr/>
        </p:nvSpPr>
        <p:spPr>
          <a:xfrm>
            <a:off x="3228109" y="6338887"/>
            <a:ext cx="8575964" cy="369332"/>
          </a:xfrm>
          <a:prstGeom prst="rect">
            <a:avLst/>
          </a:prstGeom>
        </p:spPr>
        <p:txBody>
          <a:bodyPr wrap="square">
            <a:spAutoFit/>
          </a:bodyPr>
          <a:lstStyle/>
          <a:p>
            <a:r>
              <a:rPr lang="en-US" dirty="0"/>
              <a:t>https://</a:t>
            </a:r>
            <a:r>
              <a:rPr lang="en-US" dirty="0" err="1"/>
              <a:t>www.nytimes.com</a:t>
            </a:r>
            <a:r>
              <a:rPr lang="en-US" dirty="0"/>
              <a:t>/interactive/2020/world/</a:t>
            </a:r>
            <a:r>
              <a:rPr lang="en-US" dirty="0" err="1"/>
              <a:t>asia</a:t>
            </a:r>
            <a:r>
              <a:rPr lang="en-US" dirty="0"/>
              <a:t>/china-coronavirus-</a:t>
            </a:r>
            <a:r>
              <a:rPr lang="en-US" dirty="0" err="1"/>
              <a:t>contain.html</a:t>
            </a:r>
            <a:endParaRPr lang="en-US" dirty="0"/>
          </a:p>
        </p:txBody>
      </p:sp>
    </p:spTree>
    <p:extLst>
      <p:ext uri="{BB962C8B-B14F-4D97-AF65-F5344CB8AC3E}">
        <p14:creationId xmlns:p14="http://schemas.microsoft.com/office/powerpoint/2010/main" val="2001699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CD184-1B6B-2F45-9AE4-DD5F2A826730}"/>
              </a:ext>
            </a:extLst>
          </p:cNvPr>
          <p:cNvSpPr>
            <a:spLocks noGrp="1"/>
          </p:cNvSpPr>
          <p:nvPr>
            <p:ph type="title"/>
          </p:nvPr>
        </p:nvSpPr>
        <p:spPr/>
        <p:txBody>
          <a:bodyPr/>
          <a:lstStyle/>
          <a:p>
            <a:r>
              <a:rPr lang="en-US" dirty="0"/>
              <a:t>Tuning LIWC parameters</a:t>
            </a:r>
          </a:p>
        </p:txBody>
      </p:sp>
      <p:sp>
        <p:nvSpPr>
          <p:cNvPr id="3" name="Inhaltsplatzhalter 2">
            <a:extLst>
              <a:ext uri="{FF2B5EF4-FFF2-40B4-BE49-F238E27FC236}">
                <a16:creationId xmlns:a16="http://schemas.microsoft.com/office/drawing/2014/main" id="{4D09CC20-6624-7742-A293-FAB0EC8E9842}"/>
              </a:ext>
            </a:extLst>
          </p:cNvPr>
          <p:cNvSpPr>
            <a:spLocks noGrp="1"/>
          </p:cNvSpPr>
          <p:nvPr>
            <p:ph idx="1"/>
          </p:nvPr>
        </p:nvSpPr>
        <p:spPr>
          <a:xfrm>
            <a:off x="1039907" y="1825624"/>
            <a:ext cx="4667720" cy="4826187"/>
          </a:xfrm>
        </p:spPr>
        <p:txBody>
          <a:bodyPr>
            <a:normAutofit fontScale="70000" lnSpcReduction="20000"/>
          </a:bodyPr>
          <a:lstStyle/>
          <a:p>
            <a:pPr marL="0" indent="0">
              <a:buNone/>
            </a:pPr>
            <a:r>
              <a:rPr lang="en-US" dirty="0" err="1"/>
              <a:t>Experiental</a:t>
            </a:r>
            <a:endParaRPr lang="en-US" dirty="0"/>
          </a:p>
          <a:p>
            <a:pPr marL="0" indent="0">
              <a:buNone/>
            </a:pPr>
            <a:r>
              <a:rPr lang="en-US" dirty="0" err="1"/>
              <a:t>exp_relate</a:t>
            </a:r>
            <a:r>
              <a:rPr lang="en-US" dirty="0"/>
              <a:t> = c('</a:t>
            </a:r>
            <a:r>
              <a:rPr lang="en-US" dirty="0" err="1"/>
              <a:t>family','friend','female','male</a:t>
            </a:r>
            <a:r>
              <a:rPr lang="en-US" dirty="0"/>
              <a:t>’) </a:t>
            </a:r>
          </a:p>
          <a:p>
            <a:pPr marL="0" indent="0">
              <a:buNone/>
            </a:pPr>
            <a:r>
              <a:rPr lang="en-US" dirty="0" err="1"/>
              <a:t>exp_body</a:t>
            </a:r>
            <a:r>
              <a:rPr lang="en-US" dirty="0"/>
              <a:t> = c('</a:t>
            </a:r>
            <a:r>
              <a:rPr lang="en-US" dirty="0" err="1"/>
              <a:t>body','health','sexual','ingest</a:t>
            </a:r>
            <a:r>
              <a:rPr lang="en-US" dirty="0"/>
              <a:t>’) </a:t>
            </a:r>
          </a:p>
          <a:p>
            <a:pPr marL="0" indent="0">
              <a:buNone/>
            </a:pPr>
            <a:r>
              <a:rPr lang="en-US" dirty="0" err="1"/>
              <a:t>exp_imperson</a:t>
            </a:r>
            <a:r>
              <a:rPr lang="en-US" dirty="0"/>
              <a:t> = c('number','</a:t>
            </a:r>
            <a:r>
              <a:rPr lang="en-US" dirty="0" err="1"/>
              <a:t>ipron</a:t>
            </a:r>
            <a:r>
              <a:rPr lang="en-US" dirty="0"/>
              <a:t>’) </a:t>
            </a:r>
          </a:p>
          <a:p>
            <a:pPr marL="0" indent="0">
              <a:buNone/>
            </a:pPr>
            <a:r>
              <a:rPr lang="en-US" dirty="0" err="1"/>
              <a:t>exp_affect</a:t>
            </a:r>
            <a:r>
              <a:rPr lang="en-US" dirty="0"/>
              <a:t> = c('</a:t>
            </a:r>
            <a:r>
              <a:rPr lang="en-US" dirty="0" err="1"/>
              <a:t>posemo</a:t>
            </a:r>
            <a:r>
              <a:rPr lang="en-US" dirty="0"/>
              <a:t>','</a:t>
            </a:r>
            <a:r>
              <a:rPr lang="en-US" dirty="0" err="1"/>
              <a:t>anx</a:t>
            </a:r>
            <a:r>
              <a:rPr lang="en-US" dirty="0"/>
              <a:t>','</a:t>
            </a:r>
            <a:r>
              <a:rPr lang="en-US" dirty="0" err="1"/>
              <a:t>anger','sad</a:t>
            </a:r>
            <a:r>
              <a:rPr lang="en-US" dirty="0"/>
              <a:t>')</a:t>
            </a:r>
          </a:p>
          <a:p>
            <a:pPr marL="0" indent="0">
              <a:buNone/>
            </a:pPr>
            <a:r>
              <a:rPr lang="en-US" dirty="0" err="1"/>
              <a:t>exp_space</a:t>
            </a:r>
            <a:r>
              <a:rPr lang="en-US" dirty="0"/>
              <a:t> = c('</a:t>
            </a:r>
            <a:r>
              <a:rPr lang="en-US" dirty="0" err="1"/>
              <a:t>see','hear','feel','motion','space</a:t>
            </a:r>
            <a:r>
              <a:rPr lang="en-US" dirty="0"/>
              <a:t>')</a:t>
            </a:r>
          </a:p>
          <a:p>
            <a:pPr marL="0" indent="0">
              <a:buNone/>
            </a:pPr>
            <a:r>
              <a:rPr lang="en-US" dirty="0" err="1"/>
              <a:t>exp_drives</a:t>
            </a:r>
            <a:r>
              <a:rPr lang="en-US" dirty="0"/>
              <a:t> = c('affiliation','</a:t>
            </a:r>
            <a:r>
              <a:rPr lang="en-US" dirty="0" err="1"/>
              <a:t>achiev</a:t>
            </a:r>
            <a:r>
              <a:rPr lang="en-US" dirty="0"/>
              <a:t>','</a:t>
            </a:r>
            <a:r>
              <a:rPr lang="en-US" dirty="0" err="1"/>
              <a:t>power','reward','risk</a:t>
            </a:r>
            <a:r>
              <a:rPr lang="en-US" dirty="0"/>
              <a:t>’) </a:t>
            </a:r>
          </a:p>
          <a:p>
            <a:pPr marL="0" indent="0">
              <a:buNone/>
            </a:pPr>
            <a:r>
              <a:rPr lang="en-US" dirty="0" err="1"/>
              <a:t>exp_concerns</a:t>
            </a:r>
            <a:r>
              <a:rPr lang="en-US" dirty="0"/>
              <a:t> = c('</a:t>
            </a:r>
            <a:r>
              <a:rPr lang="en-US" dirty="0" err="1"/>
              <a:t>work','leisure','home','money</a:t>
            </a:r>
            <a:r>
              <a:rPr lang="en-US" dirty="0"/>
              <a:t>’) </a:t>
            </a:r>
          </a:p>
          <a:p>
            <a:pPr marL="0" indent="0">
              <a:buNone/>
            </a:pPr>
            <a:r>
              <a:rPr lang="en-US" dirty="0" err="1"/>
              <a:t>exp_transc</a:t>
            </a:r>
            <a:r>
              <a:rPr lang="en-US" dirty="0"/>
              <a:t> = c('</a:t>
            </a:r>
            <a:r>
              <a:rPr lang="en-US" dirty="0" err="1"/>
              <a:t>relig</a:t>
            </a:r>
            <a:r>
              <a:rPr lang="en-US" dirty="0"/>
              <a:t>','death') # transcendental </a:t>
            </a:r>
          </a:p>
          <a:p>
            <a:pPr marL="0" indent="0">
              <a:buNone/>
            </a:pPr>
            <a:r>
              <a:rPr lang="en-US" dirty="0"/>
              <a:t>(30 features)</a:t>
            </a:r>
          </a:p>
        </p:txBody>
      </p:sp>
      <p:sp>
        <p:nvSpPr>
          <p:cNvPr id="4" name="Rechteck 3">
            <a:extLst>
              <a:ext uri="{FF2B5EF4-FFF2-40B4-BE49-F238E27FC236}">
                <a16:creationId xmlns:a16="http://schemas.microsoft.com/office/drawing/2014/main" id="{F8120B7E-B519-D440-A609-81EA357518F6}"/>
              </a:ext>
            </a:extLst>
          </p:cNvPr>
          <p:cNvSpPr/>
          <p:nvPr/>
        </p:nvSpPr>
        <p:spPr>
          <a:xfrm>
            <a:off x="6351639" y="1825624"/>
            <a:ext cx="4667720" cy="2862322"/>
          </a:xfrm>
          <a:prstGeom prst="rect">
            <a:avLst/>
          </a:prstGeom>
        </p:spPr>
        <p:txBody>
          <a:bodyPr wrap="square">
            <a:spAutoFit/>
          </a:bodyPr>
          <a:lstStyle/>
          <a:p>
            <a:r>
              <a:rPr lang="en-US" sz="2000" dirty="0"/>
              <a:t>Epistemic 'tentat','</a:t>
            </a:r>
            <a:r>
              <a:rPr lang="en-US" sz="2000" dirty="0" err="1"/>
              <a:t>discrep','differ','certain','cause</a:t>
            </a:r>
            <a:r>
              <a:rPr lang="en-US" sz="2000" dirty="0"/>
              <a:t>’, '</a:t>
            </a:r>
            <a:r>
              <a:rPr lang="en-US" sz="2000" dirty="0" err="1"/>
              <a:t>insight','adverb','negate','quant</a:t>
            </a:r>
            <a:r>
              <a:rPr lang="en-US" sz="2000" dirty="0"/>
              <a:t>’</a:t>
            </a:r>
          </a:p>
          <a:p>
            <a:r>
              <a:rPr lang="en-US" sz="2000" dirty="0"/>
              <a:t>(9 features)</a:t>
            </a:r>
          </a:p>
          <a:p>
            <a:r>
              <a:rPr lang="en-US" sz="2000" dirty="0"/>
              <a:t> </a:t>
            </a:r>
          </a:p>
          <a:p>
            <a:r>
              <a:rPr lang="en-US" sz="2000" dirty="0"/>
              <a:t>Literariness 'WPS','</a:t>
            </a:r>
            <a:r>
              <a:rPr lang="en-US" sz="2000" dirty="0" err="1"/>
              <a:t>Sixltr</a:t>
            </a:r>
            <a:r>
              <a:rPr lang="en-US" sz="2000" dirty="0"/>
              <a:t>','assent','</a:t>
            </a:r>
            <a:r>
              <a:rPr lang="en-US" sz="2000" dirty="0" err="1"/>
              <a:t>AllPunc</a:t>
            </a:r>
            <a:r>
              <a:rPr lang="en-US" sz="2000" dirty="0"/>
              <a:t>','MSTTR’, 'readability’</a:t>
            </a:r>
          </a:p>
          <a:p>
            <a:r>
              <a:rPr lang="en-US" sz="2000" dirty="0"/>
              <a:t>(6 features)</a:t>
            </a:r>
          </a:p>
        </p:txBody>
      </p:sp>
    </p:spTree>
    <p:extLst>
      <p:ext uri="{BB962C8B-B14F-4D97-AF65-F5344CB8AC3E}">
        <p14:creationId xmlns:p14="http://schemas.microsoft.com/office/powerpoint/2010/main" val="3719156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62A92-6A57-8649-8FEB-809E41983217}"/>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CDFF1825-34BB-4D4D-9EE9-1DD230500909}"/>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CAC04C73-4E53-D648-B40F-8D7F74F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8411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B6E7F24C-8F8C-FB49-BBC4-773C6E76B9EF}"/>
              </a:ext>
            </a:extLst>
          </p:cNvPr>
          <p:cNvPicPr>
            <a:picLocks noChangeAspect="1"/>
          </p:cNvPicPr>
          <p:nvPr/>
        </p:nvPicPr>
        <p:blipFill rotWithShape="1">
          <a:blip r:embed="rId4"/>
          <a:srcRect l="2950" b="22924"/>
          <a:stretch/>
        </p:blipFill>
        <p:spPr>
          <a:xfrm>
            <a:off x="4405745" y="5353050"/>
            <a:ext cx="7682345" cy="1360632"/>
          </a:xfrm>
          <a:prstGeom prst="rect">
            <a:avLst/>
          </a:prstGeom>
        </p:spPr>
      </p:pic>
      <p:sp>
        <p:nvSpPr>
          <p:cNvPr id="8" name="Rechteck 7">
            <a:extLst>
              <a:ext uri="{FF2B5EF4-FFF2-40B4-BE49-F238E27FC236}">
                <a16:creationId xmlns:a16="http://schemas.microsoft.com/office/drawing/2014/main" id="{99891CB8-B500-6B43-B1A3-7E54A10B78D0}"/>
              </a:ext>
            </a:extLst>
          </p:cNvPr>
          <p:cNvSpPr/>
          <p:nvPr/>
        </p:nvSpPr>
        <p:spPr>
          <a:xfrm>
            <a:off x="251725" y="6492875"/>
            <a:ext cx="2406428" cy="369332"/>
          </a:xfrm>
          <a:prstGeom prst="rect">
            <a:avLst/>
          </a:prstGeom>
        </p:spPr>
        <p:txBody>
          <a:bodyPr wrap="none">
            <a:spAutoFit/>
          </a:bodyPr>
          <a:lstStyle/>
          <a:p>
            <a:r>
              <a:rPr lang="en-US" dirty="0"/>
              <a:t>Herrmann, forthcoming</a:t>
            </a:r>
          </a:p>
        </p:txBody>
      </p:sp>
    </p:spTree>
    <p:extLst>
      <p:ext uri="{BB962C8B-B14F-4D97-AF65-F5344CB8AC3E}">
        <p14:creationId xmlns:p14="http://schemas.microsoft.com/office/powerpoint/2010/main" val="1467875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613E136-AFD3-5544-8163-32700924BFE4}"/>
              </a:ext>
            </a:extLst>
          </p:cNvPr>
          <p:cNvSpPr>
            <a:spLocks noGrp="1"/>
          </p:cNvSpPr>
          <p:nvPr>
            <p:ph type="title"/>
          </p:nvPr>
        </p:nvSpPr>
        <p:spPr/>
        <p:txBody>
          <a:bodyPr>
            <a:normAutofit/>
          </a:bodyPr>
          <a:lstStyle/>
          <a:p>
            <a:r>
              <a:rPr lang="en-US" dirty="0" err="1"/>
              <a:t>Fiktionalität</a:t>
            </a:r>
            <a:endParaRPr lang="en-US" dirty="0"/>
          </a:p>
        </p:txBody>
      </p:sp>
      <p:sp>
        <p:nvSpPr>
          <p:cNvPr id="3" name="Content Placeholder 2">
            <a:extLst>
              <a:ext uri="{FF2B5EF4-FFF2-40B4-BE49-F238E27FC236}">
                <a16:creationId xmlns:a16="http://schemas.microsoft.com/office/drawing/2014/main" id="{83020128-1265-7F49-BAE0-DDA4EC3DAC15}"/>
              </a:ext>
            </a:extLst>
          </p:cNvPr>
          <p:cNvSpPr>
            <a:spLocks noGrp="1"/>
          </p:cNvSpPr>
          <p:nvPr>
            <p:ph idx="1"/>
          </p:nvPr>
        </p:nvSpPr>
        <p:spPr>
          <a:xfrm>
            <a:off x="838200" y="1825625"/>
            <a:ext cx="7125929" cy="4351338"/>
          </a:xfrm>
        </p:spPr>
        <p:txBody>
          <a:bodyPr>
            <a:noAutofit/>
          </a:bodyPr>
          <a:lstStyle/>
          <a:p>
            <a:r>
              <a:rPr lang="en-US" sz="2400" dirty="0"/>
              <a:t>“Fiction is a </a:t>
            </a:r>
            <a:r>
              <a:rPr lang="en-US" sz="2400" b="1" dirty="0"/>
              <a:t>set of simulations of social worlds </a:t>
            </a:r>
            <a:r>
              <a:rPr lang="en-US" sz="2400" dirty="0"/>
              <a:t>that we can </a:t>
            </a:r>
            <a:r>
              <a:rPr lang="en-US" sz="2400" b="1" dirty="0"/>
              <a:t>compare</a:t>
            </a:r>
            <a:r>
              <a:rPr lang="en-US" sz="2400" dirty="0"/>
              <a:t>, as it were stereoscopically, with aspects of our everyday world, to suggest insights we might not achieve by looking with the single eye of ordinary perception” (Oatley, 2016)</a:t>
            </a:r>
          </a:p>
          <a:p>
            <a:endParaRPr lang="en-US" sz="2400" dirty="0"/>
          </a:p>
          <a:p>
            <a:r>
              <a:rPr lang="en-US" sz="2400" dirty="0"/>
              <a:t>“... our concern not simply with the world around us, but our </a:t>
            </a:r>
            <a:r>
              <a:rPr lang="en-US" sz="2400" b="1" dirty="0"/>
              <a:t>perceptual encounter </a:t>
            </a:r>
            <a:r>
              <a:rPr lang="en-US" sz="2400" dirty="0"/>
              <a:t>with that world, one that includes a great deal of </a:t>
            </a:r>
            <a:r>
              <a:rPr lang="en-US" sz="2400" b="1" dirty="0"/>
              <a:t>skepticism, prevarication, and doubt</a:t>
            </a:r>
            <a:r>
              <a:rPr lang="en-US" sz="2400" dirty="0"/>
              <a:t>.” (Piper, 2019)</a:t>
            </a:r>
          </a:p>
        </p:txBody>
      </p:sp>
    </p:spTree>
    <p:extLst>
      <p:ext uri="{BB962C8B-B14F-4D97-AF65-F5344CB8AC3E}">
        <p14:creationId xmlns:p14="http://schemas.microsoft.com/office/powerpoint/2010/main" val="26665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15CD71-C9BB-4747-8599-5335E643FD51}"/>
              </a:ext>
            </a:extLst>
          </p:cNvPr>
          <p:cNvSpPr>
            <a:spLocks noGrp="1"/>
          </p:cNvSpPr>
          <p:nvPr>
            <p:ph type="title"/>
          </p:nvPr>
        </p:nvSpPr>
        <p:spPr/>
        <p:txBody>
          <a:bodyPr/>
          <a:lstStyle/>
          <a:p>
            <a:r>
              <a:rPr lang="en-US" dirty="0" err="1"/>
              <a:t>Netzwerk</a:t>
            </a:r>
            <a:endParaRPr lang="en-US" dirty="0"/>
          </a:p>
        </p:txBody>
      </p:sp>
      <p:pic>
        <p:nvPicPr>
          <p:cNvPr id="4" name="Grafik 3">
            <a:extLst>
              <a:ext uri="{FF2B5EF4-FFF2-40B4-BE49-F238E27FC236}">
                <a16:creationId xmlns:a16="http://schemas.microsoft.com/office/drawing/2014/main" id="{E17B688D-732E-DC4F-AE29-8D0C7325603E}"/>
              </a:ext>
            </a:extLst>
          </p:cNvPr>
          <p:cNvPicPr>
            <a:picLocks noChangeAspect="1"/>
          </p:cNvPicPr>
          <p:nvPr/>
        </p:nvPicPr>
        <p:blipFill rotWithShape="1">
          <a:blip r:embed="rId3"/>
          <a:srcRect t="14026"/>
          <a:stretch/>
        </p:blipFill>
        <p:spPr>
          <a:xfrm>
            <a:off x="1876199" y="1962671"/>
            <a:ext cx="9241708" cy="3831872"/>
          </a:xfrm>
          <a:prstGeom prst="rect">
            <a:avLst/>
          </a:prstGeom>
        </p:spPr>
      </p:pic>
    </p:spTree>
    <p:extLst>
      <p:ext uri="{BB962C8B-B14F-4D97-AF65-F5344CB8AC3E}">
        <p14:creationId xmlns:p14="http://schemas.microsoft.com/office/powerpoint/2010/main" val="2242242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3875FA-9D48-654F-B473-B3F1E7AFB6D5}"/>
              </a:ext>
            </a:extLst>
          </p:cNvPr>
          <p:cNvSpPr>
            <a:spLocks noGrp="1"/>
          </p:cNvSpPr>
          <p:nvPr>
            <p:ph type="title"/>
          </p:nvPr>
        </p:nvSpPr>
        <p:spPr/>
        <p:txBody>
          <a:bodyPr/>
          <a:lstStyle/>
          <a:p>
            <a:r>
              <a:rPr lang="en-US" dirty="0"/>
              <a:t>A note on Flaubert</a:t>
            </a:r>
          </a:p>
        </p:txBody>
      </p:sp>
      <p:sp>
        <p:nvSpPr>
          <p:cNvPr id="3" name="Inhaltsplatzhalter 2">
            <a:extLst>
              <a:ext uri="{FF2B5EF4-FFF2-40B4-BE49-F238E27FC236}">
                <a16:creationId xmlns:a16="http://schemas.microsoft.com/office/drawing/2014/main" id="{6133A9EC-5F94-1F45-9400-1AD1C1AF9E31}"/>
              </a:ext>
            </a:extLst>
          </p:cNvPr>
          <p:cNvSpPr>
            <a:spLocks noGrp="1"/>
          </p:cNvSpPr>
          <p:nvPr>
            <p:ph idx="1"/>
          </p:nvPr>
        </p:nvSpPr>
        <p:spPr/>
        <p:txBody>
          <a:bodyPr>
            <a:normAutofit fontScale="77500" lnSpcReduction="20000"/>
          </a:bodyPr>
          <a:lstStyle/>
          <a:p>
            <a:r>
              <a:rPr lang="de-CH" dirty="0"/>
              <a:t>” Flaubert </a:t>
            </a:r>
            <a:r>
              <a:rPr lang="de-CH" dirty="0" err="1"/>
              <a:t>established</a:t>
            </a:r>
            <a:r>
              <a:rPr lang="de-CH" dirty="0"/>
              <a:t>, </a:t>
            </a:r>
            <a:r>
              <a:rPr lang="de-CH" dirty="0" err="1"/>
              <a:t>for</a:t>
            </a:r>
            <a:r>
              <a:rPr lang="de-CH" dirty="0"/>
              <a:t> </a:t>
            </a:r>
            <a:r>
              <a:rPr lang="de-CH" dirty="0" err="1"/>
              <a:t>good</a:t>
            </a:r>
            <a:r>
              <a:rPr lang="de-CH" dirty="0"/>
              <a:t> </a:t>
            </a:r>
            <a:r>
              <a:rPr lang="de-CH" dirty="0" err="1"/>
              <a:t>or</a:t>
            </a:r>
            <a:r>
              <a:rPr lang="de-CH" dirty="0"/>
              <a:t> </a:t>
            </a:r>
            <a:r>
              <a:rPr lang="de-CH" dirty="0" err="1"/>
              <a:t>ill</a:t>
            </a:r>
            <a:r>
              <a:rPr lang="de-CH" dirty="0"/>
              <a:t>, </a:t>
            </a:r>
            <a:r>
              <a:rPr lang="de-CH" dirty="0" err="1"/>
              <a:t>what</a:t>
            </a:r>
            <a:r>
              <a:rPr lang="de-CH" dirty="0"/>
              <a:t> </a:t>
            </a:r>
            <a:r>
              <a:rPr lang="de-CH" dirty="0" err="1"/>
              <a:t>most</a:t>
            </a:r>
            <a:r>
              <a:rPr lang="de-CH" dirty="0"/>
              <a:t> </a:t>
            </a:r>
            <a:r>
              <a:rPr lang="de-CH" dirty="0" err="1"/>
              <a:t>readers</a:t>
            </a:r>
            <a:r>
              <a:rPr lang="de-CH" dirty="0"/>
              <a:t> </a:t>
            </a:r>
            <a:r>
              <a:rPr lang="de-CH" dirty="0" err="1"/>
              <a:t>think</a:t>
            </a:r>
            <a:r>
              <a:rPr lang="de-CH" dirty="0"/>
              <a:t> </a:t>
            </a:r>
            <a:r>
              <a:rPr lang="de-CH" dirty="0" err="1"/>
              <a:t>of</a:t>
            </a:r>
            <a:r>
              <a:rPr lang="de-CH" dirty="0"/>
              <a:t> </a:t>
            </a:r>
            <a:r>
              <a:rPr lang="de-CH" dirty="0" err="1"/>
              <a:t>as</a:t>
            </a:r>
            <a:r>
              <a:rPr lang="de-CH" dirty="0"/>
              <a:t> </a:t>
            </a:r>
            <a:r>
              <a:rPr lang="de-CH" b="1" dirty="0"/>
              <a:t>modern </a:t>
            </a:r>
            <a:r>
              <a:rPr lang="de-CH" b="1" dirty="0" err="1"/>
              <a:t>realist</a:t>
            </a:r>
            <a:r>
              <a:rPr lang="de-CH" b="1" dirty="0"/>
              <a:t> </a:t>
            </a:r>
            <a:r>
              <a:rPr lang="de-CH" b="1" dirty="0" err="1"/>
              <a:t>narration</a:t>
            </a:r>
            <a:r>
              <a:rPr lang="de-CH" dirty="0"/>
              <a:t>, </a:t>
            </a:r>
            <a:r>
              <a:rPr lang="de-CH" dirty="0" err="1"/>
              <a:t>and</a:t>
            </a:r>
            <a:r>
              <a:rPr lang="de-CH" dirty="0"/>
              <a:t> </a:t>
            </a:r>
            <a:r>
              <a:rPr lang="de-CH" dirty="0" err="1"/>
              <a:t>his</a:t>
            </a:r>
            <a:r>
              <a:rPr lang="de-CH" dirty="0"/>
              <a:t> </a:t>
            </a:r>
            <a:r>
              <a:rPr lang="de-CH" dirty="0" err="1">
                <a:highlight>
                  <a:srgbClr val="FFFF00"/>
                </a:highlight>
              </a:rPr>
              <a:t>influence</a:t>
            </a:r>
            <a:r>
              <a:rPr lang="de-CH" dirty="0">
                <a:highlight>
                  <a:srgbClr val="FFFF00"/>
                </a:highlight>
              </a:rPr>
              <a:t> </a:t>
            </a:r>
            <a:r>
              <a:rPr lang="de-CH" dirty="0" err="1">
                <a:highlight>
                  <a:srgbClr val="FFFF00"/>
                </a:highlight>
              </a:rPr>
              <a:t>is</a:t>
            </a:r>
            <a:r>
              <a:rPr lang="de-CH" dirty="0">
                <a:highlight>
                  <a:srgbClr val="FFFF00"/>
                </a:highlight>
              </a:rPr>
              <a:t> </a:t>
            </a:r>
            <a:r>
              <a:rPr lang="de-CH" dirty="0" err="1">
                <a:highlight>
                  <a:srgbClr val="FFFF00"/>
                </a:highlight>
              </a:rPr>
              <a:t>almost</a:t>
            </a:r>
            <a:r>
              <a:rPr lang="de-CH" dirty="0">
                <a:highlight>
                  <a:srgbClr val="FFFF00"/>
                </a:highlight>
              </a:rPr>
              <a:t> </a:t>
            </a:r>
            <a:r>
              <a:rPr lang="de-CH" dirty="0" err="1">
                <a:highlight>
                  <a:srgbClr val="FFFF00"/>
                </a:highlight>
              </a:rPr>
              <a:t>too</a:t>
            </a:r>
            <a:r>
              <a:rPr lang="de-CH" dirty="0">
                <a:highlight>
                  <a:srgbClr val="FFFF00"/>
                </a:highlight>
              </a:rPr>
              <a:t> </a:t>
            </a:r>
            <a:r>
              <a:rPr lang="de-CH" dirty="0" err="1">
                <a:highlight>
                  <a:srgbClr val="FFFF00"/>
                </a:highlight>
              </a:rPr>
              <a:t>familiar</a:t>
            </a:r>
            <a:r>
              <a:rPr lang="de-CH" dirty="0">
                <a:highlight>
                  <a:srgbClr val="FFFF00"/>
                </a:highlight>
              </a:rPr>
              <a:t> </a:t>
            </a:r>
            <a:r>
              <a:rPr lang="de-CH" dirty="0" err="1">
                <a:highlight>
                  <a:srgbClr val="FFFF00"/>
                </a:highlight>
              </a:rPr>
              <a:t>to</a:t>
            </a:r>
            <a:r>
              <a:rPr lang="de-CH" dirty="0">
                <a:highlight>
                  <a:srgbClr val="FFFF00"/>
                </a:highlight>
              </a:rPr>
              <a:t> </a:t>
            </a:r>
            <a:r>
              <a:rPr lang="de-CH" dirty="0" err="1">
                <a:highlight>
                  <a:srgbClr val="FFFF00"/>
                </a:highlight>
              </a:rPr>
              <a:t>be</a:t>
            </a:r>
            <a:r>
              <a:rPr lang="de-CH" dirty="0">
                <a:highlight>
                  <a:srgbClr val="FFFF00"/>
                </a:highlight>
              </a:rPr>
              <a:t> </a:t>
            </a:r>
            <a:r>
              <a:rPr lang="de-CH" dirty="0" err="1">
                <a:highlight>
                  <a:srgbClr val="FFFF00"/>
                </a:highlight>
              </a:rPr>
              <a:t>visible</a:t>
            </a:r>
            <a:r>
              <a:rPr lang="de-CH" dirty="0">
                <a:highlight>
                  <a:srgbClr val="FFFF00"/>
                </a:highlight>
              </a:rPr>
              <a:t>. </a:t>
            </a:r>
          </a:p>
          <a:p>
            <a:r>
              <a:rPr lang="de-CH" dirty="0" err="1"/>
              <a:t>We</a:t>
            </a:r>
            <a:r>
              <a:rPr lang="de-CH" dirty="0"/>
              <a:t> </a:t>
            </a:r>
            <a:r>
              <a:rPr lang="de-CH" dirty="0" err="1"/>
              <a:t>hardly</a:t>
            </a:r>
            <a:r>
              <a:rPr lang="de-CH" dirty="0"/>
              <a:t> </a:t>
            </a:r>
            <a:r>
              <a:rPr lang="de-CH" dirty="0" err="1"/>
              <a:t>remarked</a:t>
            </a:r>
            <a:r>
              <a:rPr lang="de-CH" dirty="0"/>
              <a:t> </a:t>
            </a:r>
            <a:r>
              <a:rPr lang="de-CH" dirty="0" err="1"/>
              <a:t>of</a:t>
            </a:r>
            <a:r>
              <a:rPr lang="de-CH" dirty="0"/>
              <a:t> </a:t>
            </a:r>
            <a:r>
              <a:rPr lang="de-CH" dirty="0" err="1"/>
              <a:t>good</a:t>
            </a:r>
            <a:r>
              <a:rPr lang="de-CH" dirty="0"/>
              <a:t> </a:t>
            </a:r>
            <a:r>
              <a:rPr lang="de-CH" dirty="0" err="1"/>
              <a:t>prose</a:t>
            </a:r>
            <a:r>
              <a:rPr lang="de-CH" dirty="0"/>
              <a:t> </a:t>
            </a:r>
            <a:r>
              <a:rPr lang="de-CH" dirty="0" err="1"/>
              <a:t>that</a:t>
            </a:r>
            <a:r>
              <a:rPr lang="de-CH" dirty="0"/>
              <a:t> </a:t>
            </a:r>
            <a:r>
              <a:rPr lang="de-CH" dirty="0" err="1"/>
              <a:t>it</a:t>
            </a:r>
            <a:r>
              <a:rPr lang="de-CH" dirty="0"/>
              <a:t> </a:t>
            </a:r>
            <a:r>
              <a:rPr lang="de-CH" b="1" dirty="0" err="1"/>
              <a:t>favors</a:t>
            </a:r>
            <a:r>
              <a:rPr lang="de-CH" b="1" dirty="0"/>
              <a:t> </a:t>
            </a:r>
            <a:r>
              <a:rPr lang="de-CH" b="1" dirty="0" err="1"/>
              <a:t>the</a:t>
            </a:r>
            <a:r>
              <a:rPr lang="de-CH" b="1" dirty="0"/>
              <a:t> </a:t>
            </a:r>
            <a:r>
              <a:rPr lang="de-CH" b="1" dirty="0" err="1"/>
              <a:t>telling</a:t>
            </a:r>
            <a:r>
              <a:rPr lang="de-CH" b="1" dirty="0"/>
              <a:t> </a:t>
            </a:r>
            <a:r>
              <a:rPr lang="de-CH" b="1" dirty="0" err="1"/>
              <a:t>and</a:t>
            </a:r>
            <a:r>
              <a:rPr lang="de-CH" b="1" dirty="0"/>
              <a:t> a </a:t>
            </a:r>
            <a:r>
              <a:rPr lang="de-CH" b="1" dirty="0" err="1"/>
              <a:t>brilliant</a:t>
            </a:r>
            <a:r>
              <a:rPr lang="de-CH" b="1" dirty="0"/>
              <a:t> </a:t>
            </a:r>
            <a:r>
              <a:rPr lang="de-CH" b="1" dirty="0" err="1"/>
              <a:t>detail</a:t>
            </a:r>
            <a:r>
              <a:rPr lang="de-CH" b="1" dirty="0"/>
              <a:t>; </a:t>
            </a:r>
          </a:p>
          <a:p>
            <a:r>
              <a:rPr lang="de-CH" dirty="0" err="1"/>
              <a:t>that</a:t>
            </a:r>
            <a:r>
              <a:rPr lang="de-CH" dirty="0"/>
              <a:t> </a:t>
            </a:r>
            <a:r>
              <a:rPr lang="de-CH" dirty="0" err="1"/>
              <a:t>it</a:t>
            </a:r>
            <a:r>
              <a:rPr lang="de-CH" dirty="0"/>
              <a:t> </a:t>
            </a:r>
            <a:r>
              <a:rPr lang="de-CH" dirty="0" err="1"/>
              <a:t>privileges</a:t>
            </a:r>
            <a:r>
              <a:rPr lang="de-CH" dirty="0"/>
              <a:t> a high </a:t>
            </a:r>
            <a:r>
              <a:rPr lang="de-CH" dirty="0" err="1"/>
              <a:t>degree</a:t>
            </a:r>
            <a:r>
              <a:rPr lang="de-CH" dirty="0"/>
              <a:t> </a:t>
            </a:r>
            <a:r>
              <a:rPr lang="de-CH" dirty="0" err="1"/>
              <a:t>of</a:t>
            </a:r>
            <a:r>
              <a:rPr lang="de-CH" dirty="0"/>
              <a:t> </a:t>
            </a:r>
            <a:r>
              <a:rPr lang="de-CH" b="1" dirty="0" err="1"/>
              <a:t>visual</a:t>
            </a:r>
            <a:r>
              <a:rPr lang="de-CH" b="1" dirty="0"/>
              <a:t> </a:t>
            </a:r>
            <a:r>
              <a:rPr lang="de-CH" b="1" dirty="0" err="1"/>
              <a:t>noticing</a:t>
            </a:r>
            <a:r>
              <a:rPr lang="de-CH" b="1" dirty="0"/>
              <a:t>; </a:t>
            </a:r>
          </a:p>
          <a:p>
            <a:r>
              <a:rPr lang="de-CH" dirty="0" err="1"/>
              <a:t>that</a:t>
            </a:r>
            <a:r>
              <a:rPr lang="de-CH" dirty="0"/>
              <a:t> </a:t>
            </a:r>
            <a:r>
              <a:rPr lang="de-CH" dirty="0" err="1"/>
              <a:t>it</a:t>
            </a:r>
            <a:r>
              <a:rPr lang="de-CH" dirty="0"/>
              <a:t> </a:t>
            </a:r>
            <a:r>
              <a:rPr lang="de-CH" dirty="0" err="1"/>
              <a:t>maintains</a:t>
            </a:r>
            <a:r>
              <a:rPr lang="de-CH" dirty="0"/>
              <a:t> an unsentimental </a:t>
            </a:r>
            <a:r>
              <a:rPr lang="de-CH" dirty="0" err="1"/>
              <a:t>composure</a:t>
            </a:r>
            <a:r>
              <a:rPr lang="de-CH" dirty="0"/>
              <a:t> </a:t>
            </a:r>
            <a:r>
              <a:rPr lang="de-CH" dirty="0" err="1"/>
              <a:t>and</a:t>
            </a:r>
            <a:r>
              <a:rPr lang="de-CH" dirty="0"/>
              <a:t> </a:t>
            </a:r>
            <a:r>
              <a:rPr lang="de-CH" dirty="0" err="1"/>
              <a:t>knows</a:t>
            </a:r>
            <a:r>
              <a:rPr lang="de-CH" dirty="0"/>
              <a:t> </a:t>
            </a:r>
            <a:r>
              <a:rPr lang="de-CH" dirty="0" err="1"/>
              <a:t>how</a:t>
            </a:r>
            <a:r>
              <a:rPr lang="de-CH" dirty="0"/>
              <a:t> </a:t>
            </a:r>
            <a:r>
              <a:rPr lang="de-CH" b="1" dirty="0" err="1"/>
              <a:t>to</a:t>
            </a:r>
            <a:r>
              <a:rPr lang="de-CH" b="1" dirty="0"/>
              <a:t> </a:t>
            </a:r>
            <a:r>
              <a:rPr lang="de-CH" b="1" dirty="0" err="1"/>
              <a:t>withdraw</a:t>
            </a:r>
            <a:r>
              <a:rPr lang="de-CH" b="1" dirty="0"/>
              <a:t>, like a </a:t>
            </a:r>
            <a:r>
              <a:rPr lang="de-CH" b="1" dirty="0" err="1"/>
              <a:t>good</a:t>
            </a:r>
            <a:r>
              <a:rPr lang="de-CH" b="1" dirty="0"/>
              <a:t> </a:t>
            </a:r>
            <a:r>
              <a:rPr lang="de-CH" b="1" dirty="0" err="1"/>
              <a:t>valet</a:t>
            </a:r>
            <a:r>
              <a:rPr lang="de-CH" b="1" dirty="0"/>
              <a:t>, </a:t>
            </a:r>
            <a:r>
              <a:rPr lang="de-CH" b="1" dirty="0" err="1"/>
              <a:t>from</a:t>
            </a:r>
            <a:r>
              <a:rPr lang="de-CH" b="1" dirty="0"/>
              <a:t> </a:t>
            </a:r>
            <a:r>
              <a:rPr lang="de-CH" b="1" dirty="0" err="1"/>
              <a:t>superfluous</a:t>
            </a:r>
            <a:r>
              <a:rPr lang="de-CH" b="1" dirty="0"/>
              <a:t> </a:t>
            </a:r>
            <a:r>
              <a:rPr lang="de-CH" b="1" dirty="0" err="1"/>
              <a:t>commentary</a:t>
            </a:r>
            <a:r>
              <a:rPr lang="de-CH" b="1" dirty="0"/>
              <a:t>; </a:t>
            </a:r>
          </a:p>
          <a:p>
            <a:r>
              <a:rPr lang="de-CH" dirty="0" err="1"/>
              <a:t>that</a:t>
            </a:r>
            <a:r>
              <a:rPr lang="de-CH" dirty="0"/>
              <a:t> </a:t>
            </a:r>
            <a:r>
              <a:rPr lang="de-CH" dirty="0" err="1"/>
              <a:t>it</a:t>
            </a:r>
            <a:r>
              <a:rPr lang="de-CH" dirty="0"/>
              <a:t> </a:t>
            </a:r>
            <a:r>
              <a:rPr lang="de-CH" dirty="0" err="1"/>
              <a:t>judges</a:t>
            </a:r>
            <a:r>
              <a:rPr lang="de-CH" dirty="0"/>
              <a:t> </a:t>
            </a:r>
            <a:r>
              <a:rPr lang="de-CH" dirty="0" err="1"/>
              <a:t>good</a:t>
            </a:r>
            <a:r>
              <a:rPr lang="de-CH" dirty="0"/>
              <a:t> </a:t>
            </a:r>
            <a:r>
              <a:rPr lang="de-CH" dirty="0" err="1"/>
              <a:t>and</a:t>
            </a:r>
            <a:r>
              <a:rPr lang="de-CH" dirty="0"/>
              <a:t> </a:t>
            </a:r>
            <a:r>
              <a:rPr lang="de-CH" dirty="0" err="1"/>
              <a:t>bad</a:t>
            </a:r>
            <a:r>
              <a:rPr lang="de-CH" dirty="0"/>
              <a:t> </a:t>
            </a:r>
            <a:r>
              <a:rPr lang="de-CH" b="1" dirty="0" err="1"/>
              <a:t>neutrally</a:t>
            </a:r>
            <a:r>
              <a:rPr lang="de-CH" dirty="0"/>
              <a:t>; </a:t>
            </a:r>
          </a:p>
          <a:p>
            <a:r>
              <a:rPr lang="de-CH" dirty="0" err="1"/>
              <a:t>that</a:t>
            </a:r>
            <a:r>
              <a:rPr lang="de-CH" dirty="0"/>
              <a:t> </a:t>
            </a:r>
            <a:r>
              <a:rPr lang="de-CH" dirty="0" err="1"/>
              <a:t>it</a:t>
            </a:r>
            <a:r>
              <a:rPr lang="de-CH" dirty="0"/>
              <a:t> </a:t>
            </a:r>
            <a:r>
              <a:rPr lang="de-CH" b="1" dirty="0" err="1"/>
              <a:t>seeks</a:t>
            </a:r>
            <a:r>
              <a:rPr lang="de-CH" b="1" dirty="0"/>
              <a:t> out </a:t>
            </a:r>
            <a:r>
              <a:rPr lang="de-CH" b="1" dirty="0" err="1"/>
              <a:t>the</a:t>
            </a:r>
            <a:r>
              <a:rPr lang="de-CH" b="1" dirty="0"/>
              <a:t> </a:t>
            </a:r>
            <a:r>
              <a:rPr lang="de-CH" b="1" dirty="0" err="1"/>
              <a:t>truth</a:t>
            </a:r>
            <a:r>
              <a:rPr lang="de-CH" b="1" dirty="0"/>
              <a:t>, </a:t>
            </a:r>
            <a:r>
              <a:rPr lang="de-CH" dirty="0" err="1"/>
              <a:t>even</a:t>
            </a:r>
            <a:r>
              <a:rPr lang="de-CH" dirty="0"/>
              <a:t> at </a:t>
            </a:r>
            <a:r>
              <a:rPr lang="de-CH" dirty="0" err="1"/>
              <a:t>the</a:t>
            </a:r>
            <a:r>
              <a:rPr lang="de-CH" dirty="0"/>
              <a:t> </a:t>
            </a:r>
            <a:r>
              <a:rPr lang="de-CH" dirty="0" err="1"/>
              <a:t>cost</a:t>
            </a:r>
            <a:r>
              <a:rPr lang="de-CH" dirty="0"/>
              <a:t> </a:t>
            </a:r>
            <a:r>
              <a:rPr lang="de-CH" dirty="0" err="1"/>
              <a:t>of</a:t>
            </a:r>
            <a:r>
              <a:rPr lang="de-CH" dirty="0"/>
              <a:t> </a:t>
            </a:r>
            <a:r>
              <a:rPr lang="de-CH" dirty="0" err="1"/>
              <a:t>repelling</a:t>
            </a:r>
            <a:r>
              <a:rPr lang="de-CH" dirty="0"/>
              <a:t> </a:t>
            </a:r>
            <a:r>
              <a:rPr lang="de-CH" dirty="0" err="1"/>
              <a:t>us</a:t>
            </a:r>
            <a:r>
              <a:rPr lang="de-CH" dirty="0"/>
              <a:t>; </a:t>
            </a:r>
          </a:p>
          <a:p>
            <a:r>
              <a:rPr lang="de-CH" dirty="0" err="1">
                <a:highlight>
                  <a:srgbClr val="FFFF00"/>
                </a:highlight>
              </a:rPr>
              <a:t>and</a:t>
            </a:r>
            <a:r>
              <a:rPr lang="de-CH" dirty="0">
                <a:highlight>
                  <a:srgbClr val="FFFF00"/>
                </a:highlight>
              </a:rPr>
              <a:t> </a:t>
            </a:r>
            <a:r>
              <a:rPr lang="de-CH" dirty="0" err="1">
                <a:highlight>
                  <a:srgbClr val="FFFF00"/>
                </a:highlight>
              </a:rPr>
              <a:t>that</a:t>
            </a:r>
            <a:r>
              <a:rPr lang="de-CH" dirty="0">
                <a:highlight>
                  <a:srgbClr val="FFFF00"/>
                </a:highlight>
              </a:rPr>
              <a:t> </a:t>
            </a:r>
            <a:r>
              <a:rPr lang="de-CH" dirty="0" err="1">
                <a:highlight>
                  <a:srgbClr val="FFFF00"/>
                </a:highlight>
              </a:rPr>
              <a:t>the</a:t>
            </a:r>
            <a:r>
              <a:rPr lang="de-CH" dirty="0">
                <a:highlight>
                  <a:srgbClr val="FFFF00"/>
                </a:highlight>
              </a:rPr>
              <a:t> </a:t>
            </a:r>
            <a:r>
              <a:rPr lang="de-CH" dirty="0" err="1">
                <a:highlight>
                  <a:srgbClr val="FFFF00"/>
                </a:highlight>
              </a:rPr>
              <a:t>authors</a:t>
            </a:r>
            <a:r>
              <a:rPr lang="de-CH" dirty="0">
                <a:highlight>
                  <a:srgbClr val="FFFF00"/>
                </a:highlight>
              </a:rPr>
              <a:t> </a:t>
            </a:r>
            <a:r>
              <a:rPr lang="de-CH" dirty="0" err="1">
                <a:highlight>
                  <a:srgbClr val="FFFF00"/>
                </a:highlight>
              </a:rPr>
              <a:t>fingerprints</a:t>
            </a:r>
            <a:r>
              <a:rPr lang="de-CH" dirty="0">
                <a:highlight>
                  <a:srgbClr val="FFFF00"/>
                </a:highlight>
              </a:rPr>
              <a:t> on all </a:t>
            </a:r>
            <a:r>
              <a:rPr lang="de-CH" dirty="0" err="1">
                <a:highlight>
                  <a:srgbClr val="FFFF00"/>
                </a:highlight>
              </a:rPr>
              <a:t>this</a:t>
            </a:r>
            <a:r>
              <a:rPr lang="de-CH" dirty="0">
                <a:highlight>
                  <a:srgbClr val="FFFF00"/>
                </a:highlight>
              </a:rPr>
              <a:t> </a:t>
            </a:r>
            <a:r>
              <a:rPr lang="de-CH" dirty="0" err="1">
                <a:highlight>
                  <a:srgbClr val="FFFF00"/>
                </a:highlight>
              </a:rPr>
              <a:t>are</a:t>
            </a:r>
            <a:r>
              <a:rPr lang="de-CH" dirty="0">
                <a:highlight>
                  <a:srgbClr val="FFFF00"/>
                </a:highlight>
              </a:rPr>
              <a:t>, </a:t>
            </a:r>
            <a:r>
              <a:rPr lang="de-CH" dirty="0" err="1">
                <a:highlight>
                  <a:srgbClr val="FFFF00"/>
                </a:highlight>
              </a:rPr>
              <a:t>paradoxically</a:t>
            </a:r>
            <a:r>
              <a:rPr lang="de-CH" dirty="0">
                <a:highlight>
                  <a:srgbClr val="FFFF00"/>
                </a:highlight>
              </a:rPr>
              <a:t>, </a:t>
            </a:r>
            <a:r>
              <a:rPr lang="de-CH" b="1" dirty="0" err="1">
                <a:highlight>
                  <a:srgbClr val="FFFF00"/>
                </a:highlight>
              </a:rPr>
              <a:t>traceable</a:t>
            </a:r>
            <a:r>
              <a:rPr lang="de-CH" b="1" dirty="0">
                <a:highlight>
                  <a:srgbClr val="FFFF00"/>
                </a:highlight>
              </a:rPr>
              <a:t> but not </a:t>
            </a:r>
            <a:r>
              <a:rPr lang="de-CH" b="1" dirty="0" err="1">
                <a:highlight>
                  <a:srgbClr val="FFFF00"/>
                </a:highlight>
              </a:rPr>
              <a:t>visible</a:t>
            </a:r>
            <a:r>
              <a:rPr lang="de-CH" b="1" dirty="0">
                <a:highlight>
                  <a:srgbClr val="FFFF00"/>
                </a:highlight>
              </a:rPr>
              <a:t>.</a:t>
            </a:r>
          </a:p>
          <a:p>
            <a:r>
              <a:rPr lang="de-CH" dirty="0" err="1"/>
              <a:t>You</a:t>
            </a:r>
            <a:r>
              <a:rPr lang="de-CH" dirty="0"/>
              <a:t> </a:t>
            </a:r>
            <a:r>
              <a:rPr lang="de-CH" dirty="0" err="1"/>
              <a:t>can</a:t>
            </a:r>
            <a:r>
              <a:rPr lang="de-CH" dirty="0"/>
              <a:t> find </a:t>
            </a:r>
            <a:r>
              <a:rPr lang="de-CH" dirty="0" err="1"/>
              <a:t>some</a:t>
            </a:r>
            <a:r>
              <a:rPr lang="de-CH" dirty="0"/>
              <a:t> </a:t>
            </a:r>
            <a:r>
              <a:rPr lang="de-CH" dirty="0" err="1"/>
              <a:t>of</a:t>
            </a:r>
            <a:r>
              <a:rPr lang="de-CH" dirty="0"/>
              <a:t> </a:t>
            </a:r>
            <a:r>
              <a:rPr lang="de-CH" dirty="0" err="1"/>
              <a:t>this</a:t>
            </a:r>
            <a:r>
              <a:rPr lang="de-CH" dirty="0"/>
              <a:t> in Defoe </a:t>
            </a:r>
            <a:r>
              <a:rPr lang="de-CH" dirty="0" err="1"/>
              <a:t>or</a:t>
            </a:r>
            <a:r>
              <a:rPr lang="de-CH" dirty="0"/>
              <a:t> Austin </a:t>
            </a:r>
            <a:r>
              <a:rPr lang="de-CH" dirty="0" err="1"/>
              <a:t>or</a:t>
            </a:r>
            <a:r>
              <a:rPr lang="de-CH" dirty="0"/>
              <a:t> Balzac, but not all </a:t>
            </a:r>
            <a:r>
              <a:rPr lang="de-CH" dirty="0" err="1"/>
              <a:t>of</a:t>
            </a:r>
            <a:r>
              <a:rPr lang="de-CH" dirty="0"/>
              <a:t> </a:t>
            </a:r>
            <a:r>
              <a:rPr lang="de-CH" dirty="0" err="1"/>
              <a:t>it</a:t>
            </a:r>
            <a:r>
              <a:rPr lang="de-CH" dirty="0"/>
              <a:t> </a:t>
            </a:r>
            <a:r>
              <a:rPr lang="de-CH" dirty="0" err="1"/>
              <a:t>until</a:t>
            </a:r>
            <a:r>
              <a:rPr lang="de-CH" dirty="0"/>
              <a:t> Flaubert.“ </a:t>
            </a:r>
          </a:p>
          <a:p>
            <a:pPr marL="0" indent="0">
              <a:buNone/>
            </a:pPr>
            <a:r>
              <a:rPr lang="de-CH" i="1" dirty="0"/>
              <a:t>(James Woods, 2008. </a:t>
            </a:r>
            <a:r>
              <a:rPr lang="de-CH" i="1" dirty="0" err="1"/>
              <a:t>How</a:t>
            </a:r>
            <a:r>
              <a:rPr lang="de-CH" i="1" dirty="0"/>
              <a:t> Fiction Works. </a:t>
            </a:r>
            <a:r>
              <a:rPr lang="de-CH" i="1" dirty="0" err="1"/>
              <a:t>Picador</a:t>
            </a:r>
            <a:r>
              <a:rPr lang="de-CH" i="1" dirty="0"/>
              <a:t>. p. 39.)</a:t>
            </a:r>
            <a:endParaRPr lang="en-US" dirty="0"/>
          </a:p>
        </p:txBody>
      </p:sp>
    </p:spTree>
    <p:extLst>
      <p:ext uri="{BB962C8B-B14F-4D97-AF65-F5344CB8AC3E}">
        <p14:creationId xmlns:p14="http://schemas.microsoft.com/office/powerpoint/2010/main" val="4248082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47EDA4-7787-43CE-A81D-D632311C3157}"/>
              </a:ext>
            </a:extLst>
          </p:cNvPr>
          <p:cNvSpPr>
            <a:spLocks noGrp="1"/>
          </p:cNvSpPr>
          <p:nvPr>
            <p:ph type="title"/>
          </p:nvPr>
        </p:nvSpPr>
        <p:spPr>
          <a:xfrm>
            <a:off x="838199" y="365125"/>
            <a:ext cx="6749717" cy="1325563"/>
          </a:xfrm>
        </p:spPr>
        <p:txBody>
          <a:bodyPr/>
          <a:lstStyle/>
          <a:p>
            <a:r>
              <a:rPr lang="de-DE" dirty="0"/>
              <a:t>Forschung &amp; Netzwerk</a:t>
            </a:r>
            <a:endParaRPr lang="de-CH" dirty="0"/>
          </a:p>
        </p:txBody>
      </p:sp>
      <p:sp>
        <p:nvSpPr>
          <p:cNvPr id="3" name="Inhaltsplatzhalter 2">
            <a:extLst>
              <a:ext uri="{FF2B5EF4-FFF2-40B4-BE49-F238E27FC236}">
                <a16:creationId xmlns:a16="http://schemas.microsoft.com/office/drawing/2014/main" id="{96D988A7-1C4A-403F-84EA-72ECF736E948}"/>
              </a:ext>
            </a:extLst>
          </p:cNvPr>
          <p:cNvSpPr>
            <a:spLocks noGrp="1"/>
          </p:cNvSpPr>
          <p:nvPr>
            <p:ph idx="1"/>
          </p:nvPr>
        </p:nvSpPr>
        <p:spPr>
          <a:xfrm>
            <a:off x="838200" y="1825625"/>
            <a:ext cx="7429500" cy="4667250"/>
          </a:xfrm>
        </p:spPr>
        <p:txBody>
          <a:bodyPr>
            <a:normAutofit fontScale="92500"/>
          </a:bodyPr>
          <a:lstStyle/>
          <a:p>
            <a:pPr marL="0" indent="0">
              <a:buNone/>
            </a:pPr>
            <a:r>
              <a:rPr lang="de-DE" dirty="0"/>
              <a:t>DACH</a:t>
            </a:r>
          </a:p>
          <a:p>
            <a:r>
              <a:rPr lang="de-DE" dirty="0"/>
              <a:t>High Mountains, Low </a:t>
            </a:r>
            <a:r>
              <a:rPr lang="de-DE" dirty="0" err="1"/>
              <a:t>Arousal</a:t>
            </a:r>
            <a:r>
              <a:rPr lang="de-DE" dirty="0"/>
              <a:t>? (SNSF, PI)</a:t>
            </a:r>
          </a:p>
          <a:p>
            <a:r>
              <a:rPr lang="de-DE" dirty="0" err="1"/>
              <a:t>Forschungslogiken</a:t>
            </a:r>
            <a:r>
              <a:rPr lang="de-DE" dirty="0"/>
              <a:t> (SNSF, PI)</a:t>
            </a:r>
          </a:p>
          <a:p>
            <a:r>
              <a:rPr lang="de-CH" dirty="0" err="1"/>
              <a:t>Advanced</a:t>
            </a:r>
            <a:r>
              <a:rPr lang="de-CH" dirty="0"/>
              <a:t> </a:t>
            </a:r>
            <a:r>
              <a:rPr lang="de-CH" dirty="0" err="1"/>
              <a:t>sentiment</a:t>
            </a:r>
            <a:r>
              <a:rPr lang="de-CH" dirty="0"/>
              <a:t> </a:t>
            </a:r>
            <a:r>
              <a:rPr lang="de-CH" dirty="0" err="1"/>
              <a:t>analysis</a:t>
            </a:r>
            <a:r>
              <a:rPr lang="de-CH" dirty="0"/>
              <a:t> </a:t>
            </a:r>
            <a:r>
              <a:rPr lang="de-CH" dirty="0" err="1"/>
              <a:t>for</a:t>
            </a:r>
            <a:r>
              <a:rPr lang="de-CH" dirty="0"/>
              <a:t> </a:t>
            </a:r>
            <a:r>
              <a:rPr lang="de-CH" dirty="0" err="1"/>
              <a:t>children’s</a:t>
            </a:r>
            <a:r>
              <a:rPr lang="de-CH" dirty="0"/>
              <a:t> </a:t>
            </a:r>
            <a:r>
              <a:rPr lang="de-CH" dirty="0" err="1"/>
              <a:t>literature</a:t>
            </a:r>
            <a:r>
              <a:rPr lang="de-CH" dirty="0"/>
              <a:t> (DFG, Co-PI)</a:t>
            </a:r>
            <a:endParaRPr lang="de-DE" dirty="0"/>
          </a:p>
          <a:p>
            <a:pPr marL="0" indent="0">
              <a:buNone/>
            </a:pPr>
            <a:endParaRPr lang="de-DE" dirty="0"/>
          </a:p>
          <a:p>
            <a:pPr marL="0" indent="0">
              <a:buNone/>
            </a:pPr>
            <a:r>
              <a:rPr lang="de-DE" dirty="0"/>
              <a:t>Europa &amp; Global </a:t>
            </a:r>
          </a:p>
          <a:p>
            <a:r>
              <a:rPr lang="de-DE" dirty="0"/>
              <a:t>COST Action „</a:t>
            </a:r>
            <a:r>
              <a:rPr lang="de-DE" dirty="0" err="1"/>
              <a:t>Distant</a:t>
            </a:r>
            <a:r>
              <a:rPr lang="de-DE" dirty="0"/>
              <a:t> Reading“ (</a:t>
            </a:r>
            <a:r>
              <a:rPr lang="de-DE" dirty="0" err="1"/>
              <a:t>member</a:t>
            </a:r>
            <a:r>
              <a:rPr lang="de-DE" dirty="0"/>
              <a:t> WG 1 &amp; 3)</a:t>
            </a:r>
          </a:p>
          <a:p>
            <a:r>
              <a:rPr lang="de-DE" dirty="0"/>
              <a:t>Alliance </a:t>
            </a:r>
            <a:r>
              <a:rPr lang="de-DE" dirty="0" err="1"/>
              <a:t>of</a:t>
            </a:r>
            <a:r>
              <a:rPr lang="de-DE" dirty="0"/>
              <a:t> Digital Humanities </a:t>
            </a:r>
            <a:r>
              <a:rPr lang="de-DE" dirty="0" err="1"/>
              <a:t>Organisations</a:t>
            </a:r>
            <a:r>
              <a:rPr lang="de-DE" dirty="0"/>
              <a:t> (ADHO), SIG „Digital </a:t>
            </a:r>
            <a:r>
              <a:rPr lang="de-DE" dirty="0" err="1"/>
              <a:t>Literary</a:t>
            </a:r>
            <a:r>
              <a:rPr lang="de-DE" dirty="0"/>
              <a:t> </a:t>
            </a:r>
            <a:r>
              <a:rPr lang="de-DE" dirty="0" err="1"/>
              <a:t>Stylistics</a:t>
            </a:r>
            <a:r>
              <a:rPr lang="de-DE" dirty="0"/>
              <a:t>“ (</a:t>
            </a:r>
            <a:r>
              <a:rPr lang="de-DE" dirty="0" err="1"/>
              <a:t>Chair</a:t>
            </a:r>
            <a:r>
              <a:rPr lang="de-DE" dirty="0"/>
              <a:t>) </a:t>
            </a:r>
          </a:p>
        </p:txBody>
      </p:sp>
      <p:pic>
        <p:nvPicPr>
          <p:cNvPr id="6" name="Grafik 5">
            <a:extLst>
              <a:ext uri="{FF2B5EF4-FFF2-40B4-BE49-F238E27FC236}">
                <a16:creationId xmlns:a16="http://schemas.microsoft.com/office/drawing/2014/main" id="{FFD2817A-3219-C347-A49F-34E5F7D9CC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5945" y="1885857"/>
            <a:ext cx="2677855" cy="723993"/>
          </a:xfrm>
          <a:prstGeom prst="rect">
            <a:avLst/>
          </a:prstGeom>
        </p:spPr>
      </p:pic>
      <p:pic>
        <p:nvPicPr>
          <p:cNvPr id="9218" name="Picture 2">
            <a:extLst>
              <a:ext uri="{FF2B5EF4-FFF2-40B4-BE49-F238E27FC236}">
                <a16:creationId xmlns:a16="http://schemas.microsoft.com/office/drawing/2014/main" id="{FE336F7C-8DB1-C140-8C9D-7A05DED523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1545" b="6823"/>
          <a:stretch/>
        </p:blipFill>
        <p:spPr bwMode="auto">
          <a:xfrm>
            <a:off x="8972551" y="2854210"/>
            <a:ext cx="2193440" cy="9446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0D19937-7A1D-A94C-BB8B-96E4EA202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2551" y="4248151"/>
            <a:ext cx="2667076" cy="75398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26AF2B9-9BB6-EA40-B125-C5CEBEFB3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4421" y="5498592"/>
            <a:ext cx="1396349" cy="837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413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512013-A8CD-C348-9790-72EC51FAB1ED}"/>
              </a:ext>
            </a:extLst>
          </p:cNvPr>
          <p:cNvPicPr>
            <a:picLocks noChangeAspect="1"/>
          </p:cNvPicPr>
          <p:nvPr/>
        </p:nvPicPr>
        <p:blipFill>
          <a:blip r:embed="rId3"/>
          <a:stretch>
            <a:fillRect/>
          </a:stretch>
        </p:blipFill>
        <p:spPr>
          <a:xfrm>
            <a:off x="838200" y="429506"/>
            <a:ext cx="10150642" cy="6213586"/>
          </a:xfrm>
          <a:prstGeom prst="rect">
            <a:avLst/>
          </a:prstGeom>
        </p:spPr>
      </p:pic>
    </p:spTree>
    <p:extLst>
      <p:ext uri="{BB962C8B-B14F-4D97-AF65-F5344CB8AC3E}">
        <p14:creationId xmlns:p14="http://schemas.microsoft.com/office/powerpoint/2010/main" val="3739523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2B671E-5FC8-4D46-AF3D-4810E65EA900}"/>
              </a:ext>
            </a:extLst>
          </p:cNvPr>
          <p:cNvSpPr>
            <a:spLocks noGrp="1"/>
          </p:cNvSpPr>
          <p:nvPr>
            <p:ph type="title"/>
          </p:nvPr>
        </p:nvSpPr>
        <p:spPr/>
        <p:txBody>
          <a:bodyPr/>
          <a:lstStyle/>
          <a:p>
            <a:r>
              <a:rPr lang="en-US" dirty="0" err="1"/>
              <a:t>Netzwerke</a:t>
            </a:r>
            <a:endParaRPr lang="en-US" dirty="0"/>
          </a:p>
        </p:txBody>
      </p:sp>
      <p:pic>
        <p:nvPicPr>
          <p:cNvPr id="4" name="Inhaltsplatzhalter 3">
            <a:extLst>
              <a:ext uri="{FF2B5EF4-FFF2-40B4-BE49-F238E27FC236}">
                <a16:creationId xmlns:a16="http://schemas.microsoft.com/office/drawing/2014/main" id="{FC87DC41-2CC7-434F-8007-3C26D430378A}"/>
              </a:ext>
            </a:extLst>
          </p:cNvPr>
          <p:cNvPicPr>
            <a:picLocks noGrp="1" noChangeAspect="1"/>
          </p:cNvPicPr>
          <p:nvPr>
            <p:ph idx="1"/>
          </p:nvPr>
        </p:nvPicPr>
        <p:blipFill rotWithShape="1">
          <a:blip r:embed="rId3"/>
          <a:srcRect t="15138"/>
          <a:stretch/>
        </p:blipFill>
        <p:spPr>
          <a:xfrm>
            <a:off x="2658173" y="1407795"/>
            <a:ext cx="6441697" cy="5278582"/>
          </a:xfrm>
          <a:prstGeom prst="rect">
            <a:avLst/>
          </a:prstGeom>
        </p:spPr>
      </p:pic>
    </p:spTree>
    <p:extLst>
      <p:ext uri="{BB962C8B-B14F-4D97-AF65-F5344CB8AC3E}">
        <p14:creationId xmlns:p14="http://schemas.microsoft.com/office/powerpoint/2010/main" val="1381464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56E515-CF4B-FD48-B959-DFCD4EB12142}"/>
              </a:ext>
            </a:extLst>
          </p:cNvPr>
          <p:cNvSpPr>
            <a:spLocks noGrp="1"/>
          </p:cNvSpPr>
          <p:nvPr>
            <p:ph type="title"/>
          </p:nvPr>
        </p:nvSpPr>
        <p:spPr/>
        <p:txBody>
          <a:bodyPr/>
          <a:lstStyle/>
          <a:p>
            <a:r>
              <a:rPr lang="en-US" dirty="0" err="1"/>
              <a:t>Netzwerke</a:t>
            </a:r>
            <a:endParaRPr lang="en-US" dirty="0"/>
          </a:p>
        </p:txBody>
      </p:sp>
      <p:sp>
        <p:nvSpPr>
          <p:cNvPr id="3" name="Inhaltsplatzhalter 2">
            <a:extLst>
              <a:ext uri="{FF2B5EF4-FFF2-40B4-BE49-F238E27FC236}">
                <a16:creationId xmlns:a16="http://schemas.microsoft.com/office/drawing/2014/main" id="{8BFCEE69-B5ED-E94B-8487-240B0534FFFD}"/>
              </a:ext>
            </a:extLst>
          </p:cNvPr>
          <p:cNvSpPr>
            <a:spLocks noGrp="1"/>
          </p:cNvSpPr>
          <p:nvPr>
            <p:ph idx="1"/>
          </p:nvPr>
        </p:nvSpPr>
        <p:spPr>
          <a:xfrm>
            <a:off x="838200" y="1825625"/>
            <a:ext cx="4559710" cy="4351338"/>
          </a:xfrm>
        </p:spPr>
        <p:txBody>
          <a:bodyPr/>
          <a:lstStyle/>
          <a:p>
            <a:r>
              <a:rPr lang="en-US" dirty="0"/>
              <a:t>Massive </a:t>
            </a:r>
            <a:r>
              <a:rPr lang="en-US" dirty="0" err="1"/>
              <a:t>Daten</a:t>
            </a:r>
            <a:endParaRPr lang="en-US" dirty="0"/>
          </a:p>
          <a:p>
            <a:r>
              <a:rPr lang="en-US" dirty="0" err="1"/>
              <a:t>Komplexe</a:t>
            </a:r>
            <a:r>
              <a:rPr lang="en-US" dirty="0"/>
              <a:t> </a:t>
            </a:r>
            <a:r>
              <a:rPr lang="en-US" dirty="0" err="1"/>
              <a:t>Verbindungen</a:t>
            </a:r>
            <a:r>
              <a:rPr lang="en-US" dirty="0"/>
              <a:t> </a:t>
            </a:r>
            <a:r>
              <a:rPr lang="en-US" dirty="0" err="1"/>
              <a:t>abstrakt</a:t>
            </a:r>
            <a:r>
              <a:rPr lang="en-US" dirty="0"/>
              <a:t> </a:t>
            </a:r>
            <a:r>
              <a:rPr lang="en-US" dirty="0" err="1"/>
              <a:t>modellieren</a:t>
            </a:r>
            <a:endParaRPr lang="en-US" dirty="0"/>
          </a:p>
          <a:p>
            <a:r>
              <a:rPr lang="en-US" dirty="0"/>
              <a:t> Muster </a:t>
            </a:r>
            <a:r>
              <a:rPr lang="en-US" dirty="0" err="1"/>
              <a:t>finden</a:t>
            </a:r>
            <a:r>
              <a:rPr lang="en-US" dirty="0"/>
              <a:t> &amp; </a:t>
            </a:r>
            <a:r>
              <a:rPr lang="en-US" dirty="0" err="1"/>
              <a:t>aufweisen</a:t>
            </a:r>
            <a:endParaRPr lang="en-US" dirty="0"/>
          </a:p>
          <a:p>
            <a:pPr lvl="1"/>
            <a:r>
              <a:rPr lang="en-US" dirty="0" err="1"/>
              <a:t>Technologie</a:t>
            </a:r>
            <a:r>
              <a:rPr lang="en-US" dirty="0"/>
              <a:t> </a:t>
            </a:r>
          </a:p>
          <a:p>
            <a:pPr lvl="1"/>
            <a:r>
              <a:rPr lang="en-US" dirty="0" err="1"/>
              <a:t>Soziologie</a:t>
            </a:r>
            <a:endParaRPr lang="en-US" dirty="0"/>
          </a:p>
          <a:p>
            <a:pPr lvl="1"/>
            <a:r>
              <a:rPr lang="en-US" dirty="0" err="1"/>
              <a:t>Informationswissenschaft</a:t>
            </a:r>
            <a:endParaRPr lang="en-US" dirty="0"/>
          </a:p>
          <a:p>
            <a:pPr lvl="1"/>
            <a:r>
              <a:rPr lang="en-US" dirty="0" err="1"/>
              <a:t>Biologie</a:t>
            </a:r>
            <a:endParaRPr lang="en-US" dirty="0"/>
          </a:p>
          <a:p>
            <a:pPr lvl="1"/>
            <a:r>
              <a:rPr lang="en-US" dirty="0"/>
              <a:t>....</a:t>
            </a:r>
          </a:p>
          <a:p>
            <a:endParaRPr lang="en-US" dirty="0"/>
          </a:p>
          <a:p>
            <a:endParaRPr lang="en-US" dirty="0"/>
          </a:p>
        </p:txBody>
      </p:sp>
      <p:pic>
        <p:nvPicPr>
          <p:cNvPr id="3074" name="Picture 2" descr="Linked">
            <a:extLst>
              <a:ext uri="{FF2B5EF4-FFF2-40B4-BE49-F238E27FC236}">
                <a16:creationId xmlns:a16="http://schemas.microsoft.com/office/drawing/2014/main" id="{9B3A0BF0-5481-4744-A891-88A267009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817" y="1263031"/>
            <a:ext cx="2793278" cy="4331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Book Networks: An Introduction di Mark Newman">
            <a:extLst>
              <a:ext uri="{FF2B5EF4-FFF2-40B4-BE49-F238E27FC236}">
                <a16:creationId xmlns:a16="http://schemas.microsoft.com/office/drawing/2014/main" id="{1CE1BF62-1298-9042-BDB8-ED019420E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0762" y="1263354"/>
            <a:ext cx="2958705" cy="390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3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EEEC9E-1A98-714B-8E73-B2010A1088B8}"/>
              </a:ext>
            </a:extLst>
          </p:cNvPr>
          <p:cNvSpPr>
            <a:spLocks noGrp="1"/>
          </p:cNvSpPr>
          <p:nvPr>
            <p:ph type="title"/>
          </p:nvPr>
        </p:nvSpPr>
        <p:spPr/>
        <p:txBody>
          <a:bodyPr/>
          <a:lstStyle/>
          <a:p>
            <a:r>
              <a:rPr lang="en-US" dirty="0" err="1"/>
              <a:t>Netzwerkanalyse</a:t>
            </a:r>
            <a:r>
              <a:rPr lang="en-US" dirty="0"/>
              <a:t> </a:t>
            </a:r>
            <a:r>
              <a:rPr lang="en-US" dirty="0" err="1"/>
              <a:t>zur</a:t>
            </a:r>
            <a:r>
              <a:rPr lang="en-US" dirty="0"/>
              <a:t> </a:t>
            </a:r>
            <a:r>
              <a:rPr lang="en-US" dirty="0" err="1"/>
              <a:t>Modellierung</a:t>
            </a:r>
            <a:r>
              <a:rPr lang="en-US" dirty="0"/>
              <a:t> von </a:t>
            </a:r>
            <a:r>
              <a:rPr lang="en-US" dirty="0" err="1"/>
              <a:t>Literatur</a:t>
            </a:r>
            <a:endParaRPr lang="en-US" dirty="0"/>
          </a:p>
        </p:txBody>
      </p:sp>
      <p:sp>
        <p:nvSpPr>
          <p:cNvPr id="5" name="Textplatzhalter 4">
            <a:extLst>
              <a:ext uri="{FF2B5EF4-FFF2-40B4-BE49-F238E27FC236}">
                <a16:creationId xmlns:a16="http://schemas.microsoft.com/office/drawing/2014/main" id="{F8B5501B-8C74-924E-831C-BDF8F4D29133}"/>
              </a:ext>
            </a:extLst>
          </p:cNvPr>
          <p:cNvSpPr>
            <a:spLocks noGrp="1"/>
          </p:cNvSpPr>
          <p:nvPr>
            <p:ph type="body" idx="1"/>
          </p:nvPr>
        </p:nvSpPr>
        <p:spPr/>
        <p:txBody>
          <a:bodyPr/>
          <a:lstStyle/>
          <a:p>
            <a:r>
              <a:rPr lang="en-US" dirty="0" err="1"/>
              <a:t>Potenzialisierung</a:t>
            </a:r>
            <a:r>
              <a:rPr lang="en-US" dirty="0"/>
              <a:t> </a:t>
            </a:r>
            <a:r>
              <a:rPr lang="en-US" dirty="0" err="1"/>
              <a:t>einer</a:t>
            </a:r>
            <a:r>
              <a:rPr lang="en-US" dirty="0"/>
              <a:t> Form </a:t>
            </a:r>
            <a:r>
              <a:rPr lang="en-US" dirty="0" err="1"/>
              <a:t>nichtlinearen</a:t>
            </a:r>
            <a:r>
              <a:rPr lang="en-US" dirty="0"/>
              <a:t> </a:t>
            </a:r>
            <a:r>
              <a:rPr lang="en-US" dirty="0" err="1"/>
              <a:t>Lesens</a:t>
            </a:r>
            <a:r>
              <a:rPr lang="en-US" dirty="0"/>
              <a:t> (Herrmann, 2019)</a:t>
            </a:r>
          </a:p>
        </p:txBody>
      </p:sp>
    </p:spTree>
    <p:extLst>
      <p:ext uri="{BB962C8B-B14F-4D97-AF65-F5344CB8AC3E}">
        <p14:creationId xmlns:p14="http://schemas.microsoft.com/office/powerpoint/2010/main" val="342020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F98D6A-28FB-5845-9CF6-E7102414CEBB}"/>
              </a:ext>
            </a:extLst>
          </p:cNvPr>
          <p:cNvSpPr>
            <a:spLocks noGrp="1"/>
          </p:cNvSpPr>
          <p:nvPr>
            <p:ph type="title"/>
          </p:nvPr>
        </p:nvSpPr>
        <p:spPr/>
        <p:txBody>
          <a:bodyPr/>
          <a:lstStyle/>
          <a:p>
            <a:r>
              <a:rPr lang="de-DE" dirty="0"/>
              <a:t>Literatur als Netzwerk</a:t>
            </a:r>
            <a:endParaRPr lang="en-US" dirty="0"/>
          </a:p>
        </p:txBody>
      </p:sp>
      <p:sp>
        <p:nvSpPr>
          <p:cNvPr id="3" name="Inhaltsplatzhalter 2">
            <a:extLst>
              <a:ext uri="{FF2B5EF4-FFF2-40B4-BE49-F238E27FC236}">
                <a16:creationId xmlns:a16="http://schemas.microsoft.com/office/drawing/2014/main" id="{16054A64-667C-E348-8CE6-9A56C394FA78}"/>
              </a:ext>
            </a:extLst>
          </p:cNvPr>
          <p:cNvSpPr>
            <a:spLocks noGrp="1"/>
          </p:cNvSpPr>
          <p:nvPr>
            <p:ph idx="1"/>
          </p:nvPr>
        </p:nvSpPr>
        <p:spPr>
          <a:xfrm>
            <a:off x="838199" y="1825625"/>
            <a:ext cx="7522102" cy="4351338"/>
          </a:xfrm>
        </p:spPr>
        <p:txBody>
          <a:bodyPr>
            <a:normAutofit/>
          </a:bodyPr>
          <a:lstStyle/>
          <a:p>
            <a:r>
              <a:rPr lang="de-CH" dirty="0"/>
              <a:t>Figurenkonstellationen (z. B. Moretti 2011)</a:t>
            </a:r>
          </a:p>
          <a:p>
            <a:r>
              <a:rPr lang="de-CH" dirty="0" err="1"/>
              <a:t>AutorInnen</a:t>
            </a:r>
            <a:r>
              <a:rPr lang="de-CH" dirty="0"/>
              <a:t>- Korrespondenzen (z. B. </a:t>
            </a:r>
            <a:r>
              <a:rPr lang="de-CH" dirty="0" err="1"/>
              <a:t>Hildenbrandt</a:t>
            </a:r>
            <a:r>
              <a:rPr lang="de-CH" dirty="0"/>
              <a:t> &amp; </a:t>
            </a:r>
            <a:r>
              <a:rPr lang="de-CH" dirty="0" err="1"/>
              <a:t>Kamzelak</a:t>
            </a:r>
            <a:r>
              <a:rPr lang="de-CH" dirty="0"/>
              <a:t> 2014) </a:t>
            </a:r>
          </a:p>
          <a:p>
            <a:r>
              <a:rPr lang="de-CH" dirty="0"/>
              <a:t>Intertextuelle Bezüge (z. B. </a:t>
            </a:r>
            <a:r>
              <a:rPr lang="de-CH" dirty="0" err="1"/>
              <a:t>Bartalesi</a:t>
            </a:r>
            <a:r>
              <a:rPr lang="de-CH" dirty="0"/>
              <a:t> et al. 2015) </a:t>
            </a:r>
          </a:p>
          <a:p>
            <a:r>
              <a:rPr lang="de-CH" dirty="0"/>
              <a:t>Ähnlichkeiten literarischer Stilistik (z. B. Eder 2017)</a:t>
            </a:r>
          </a:p>
          <a:p>
            <a:r>
              <a:rPr lang="de-CH" dirty="0"/>
              <a:t>Online </a:t>
            </a:r>
            <a:r>
              <a:rPr lang="de-CH" dirty="0" err="1"/>
              <a:t>social</a:t>
            </a:r>
            <a:r>
              <a:rPr lang="de-CH" dirty="0"/>
              <a:t> </a:t>
            </a:r>
            <a:r>
              <a:rPr lang="de-CH" dirty="0" err="1"/>
              <a:t>reading</a:t>
            </a:r>
            <a:r>
              <a:rPr lang="de-CH" dirty="0"/>
              <a:t>/</a:t>
            </a:r>
            <a:r>
              <a:rPr lang="de-CH" dirty="0" err="1"/>
              <a:t>writing</a:t>
            </a:r>
            <a:r>
              <a:rPr lang="de-CH" dirty="0"/>
              <a:t> (z.B. </a:t>
            </a:r>
            <a:r>
              <a:rPr lang="de-CH" dirty="0" err="1"/>
              <a:t>Pianzola</a:t>
            </a:r>
            <a:r>
              <a:rPr lang="de-CH" dirty="0"/>
              <a:t> et al. 2020)</a:t>
            </a:r>
            <a:endParaRPr lang="en-US" dirty="0"/>
          </a:p>
        </p:txBody>
      </p:sp>
      <p:pic>
        <p:nvPicPr>
          <p:cNvPr id="5" name="Grafik 4">
            <a:extLst>
              <a:ext uri="{FF2B5EF4-FFF2-40B4-BE49-F238E27FC236}">
                <a16:creationId xmlns:a16="http://schemas.microsoft.com/office/drawing/2014/main" id="{0E7677D1-B82C-E542-A26F-039793A3FC2F}"/>
              </a:ext>
            </a:extLst>
          </p:cNvPr>
          <p:cNvPicPr>
            <a:picLocks noChangeAspect="1"/>
          </p:cNvPicPr>
          <p:nvPr/>
        </p:nvPicPr>
        <p:blipFill rotWithShape="1">
          <a:blip r:embed="rId3"/>
          <a:srcRect t="-1366"/>
          <a:stretch/>
        </p:blipFill>
        <p:spPr>
          <a:xfrm>
            <a:off x="8360301" y="5304373"/>
            <a:ext cx="3831699" cy="1553627"/>
          </a:xfrm>
          <a:prstGeom prst="rect">
            <a:avLst/>
          </a:prstGeom>
        </p:spPr>
      </p:pic>
      <p:pic>
        <p:nvPicPr>
          <p:cNvPr id="1026" name="Picture 2">
            <a:extLst>
              <a:ext uri="{FF2B5EF4-FFF2-40B4-BE49-F238E27FC236}">
                <a16:creationId xmlns:a16="http://schemas.microsoft.com/office/drawing/2014/main" id="{1028A11A-E78A-6542-BC89-280C7754E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265" y="1027906"/>
            <a:ext cx="3810651" cy="23450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EA9BFFC-6607-A74E-AD50-F4B694FA1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107" y="266699"/>
            <a:ext cx="5049591" cy="497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6E6C82-870B-484C-981D-6803F18F8895}"/>
              </a:ext>
            </a:extLst>
          </p:cNvPr>
          <p:cNvSpPr>
            <a:spLocks noGrp="1"/>
          </p:cNvSpPr>
          <p:nvPr>
            <p:ph type="title"/>
          </p:nvPr>
        </p:nvSpPr>
        <p:spPr>
          <a:noFill/>
        </p:spPr>
        <p:txBody>
          <a:bodyPr vert="horz" lIns="91440" tIns="45720" rIns="91440" bIns="45720" rtlCol="0" anchor="b">
            <a:normAutofit/>
          </a:bodyPr>
          <a:lstStyle/>
          <a:p>
            <a:r>
              <a:rPr lang="en-US" dirty="0" err="1"/>
              <a:t>Studie</a:t>
            </a:r>
            <a:endParaRPr lang="en-US" dirty="0"/>
          </a:p>
        </p:txBody>
      </p:sp>
      <p:sp>
        <p:nvSpPr>
          <p:cNvPr id="2" name="Textplatzhalter 1">
            <a:extLst>
              <a:ext uri="{FF2B5EF4-FFF2-40B4-BE49-F238E27FC236}">
                <a16:creationId xmlns:a16="http://schemas.microsoft.com/office/drawing/2014/main" id="{7B6FAEAE-7A42-4B4C-96CC-7436166195C4}"/>
              </a:ext>
            </a:extLst>
          </p:cNvPr>
          <p:cNvSpPr>
            <a:spLocks noGrp="1"/>
          </p:cNvSpPr>
          <p:nvPr>
            <p:ph type="body" idx="1"/>
          </p:nvPr>
        </p:nvSpPr>
        <p:spPr/>
        <p:txBody>
          <a:bodyPr/>
          <a:lstStyle/>
          <a:p>
            <a:r>
              <a:rPr lang="en-US" sz="3600" dirty="0"/>
              <a:t>Kafka </a:t>
            </a:r>
            <a:r>
              <a:rPr lang="en-US" sz="3600" dirty="0" err="1"/>
              <a:t>im</a:t>
            </a:r>
            <a:r>
              <a:rPr lang="en-US" sz="3600" dirty="0"/>
              <a:t> </a:t>
            </a:r>
            <a:r>
              <a:rPr lang="en-US" sz="3600" dirty="0" err="1"/>
              <a:t>Netzwerk</a:t>
            </a:r>
            <a:r>
              <a:rPr lang="en-US" sz="3600" dirty="0"/>
              <a:t> </a:t>
            </a:r>
            <a:r>
              <a:rPr lang="en-US" sz="3600" dirty="0" err="1"/>
              <a:t>fiktionaler</a:t>
            </a:r>
            <a:r>
              <a:rPr lang="en-US" sz="3600" dirty="0"/>
              <a:t> </a:t>
            </a:r>
            <a:r>
              <a:rPr lang="en-US" sz="3600" dirty="0" err="1"/>
              <a:t>Diktion</a:t>
            </a:r>
            <a:endParaRPr lang="en-US" sz="3600" dirty="0"/>
          </a:p>
        </p:txBody>
      </p:sp>
      <p:pic>
        <p:nvPicPr>
          <p:cNvPr id="5" name="Grafik 4">
            <a:extLst>
              <a:ext uri="{FF2B5EF4-FFF2-40B4-BE49-F238E27FC236}">
                <a16:creationId xmlns:a16="http://schemas.microsoft.com/office/drawing/2014/main" id="{3EC37130-A56B-E541-8E61-871A46A7CA17}"/>
              </a:ext>
            </a:extLst>
          </p:cNvPr>
          <p:cNvPicPr>
            <a:picLocks noChangeAspect="1"/>
          </p:cNvPicPr>
          <p:nvPr/>
        </p:nvPicPr>
        <p:blipFill rotWithShape="1">
          <a:blip r:embed="rId2">
            <a:extLst>
              <a:ext uri="{28A0092B-C50C-407E-A947-70E740481C1C}">
                <a14:useLocalDpi xmlns:a14="http://schemas.microsoft.com/office/drawing/2010/main" val="0"/>
              </a:ext>
            </a:extLst>
          </a:blip>
          <a:srcRect l="21111" t="28080" b="12323"/>
          <a:stretch/>
        </p:blipFill>
        <p:spPr>
          <a:xfrm>
            <a:off x="7218218" y="365125"/>
            <a:ext cx="4648201" cy="3511445"/>
          </a:xfrm>
          <a:prstGeom prst="rect">
            <a:avLst/>
          </a:prstGeom>
        </p:spPr>
      </p:pic>
      <p:pic>
        <p:nvPicPr>
          <p:cNvPr id="6" name="Picture 2" descr="Franz Kafka | Vitalis">
            <a:extLst>
              <a:ext uri="{FF2B5EF4-FFF2-40B4-BE49-F238E27FC236}">
                <a16:creationId xmlns:a16="http://schemas.microsoft.com/office/drawing/2014/main" id="{753C97D3-1B70-E444-A733-115A05650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640" y="365125"/>
            <a:ext cx="2477356" cy="3698057"/>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D020DB89-870E-AD47-8840-508F8BBE19B5}"/>
              </a:ext>
            </a:extLst>
          </p:cNvPr>
          <p:cNvSpPr/>
          <p:nvPr/>
        </p:nvSpPr>
        <p:spPr>
          <a:xfrm>
            <a:off x="7520609" y="6581001"/>
            <a:ext cx="6096000" cy="276999"/>
          </a:xfrm>
          <a:prstGeom prst="rect">
            <a:avLst/>
          </a:prstGeom>
        </p:spPr>
        <p:txBody>
          <a:bodyPr>
            <a:spAutoFit/>
          </a:bodyPr>
          <a:lstStyle/>
          <a:p>
            <a:r>
              <a:rPr lang="en-US" sz="1200" dirty="0"/>
              <a:t>https://</a:t>
            </a:r>
            <a:r>
              <a:rPr lang="en-US" sz="1200" dirty="0" err="1"/>
              <a:t>www.vitalis-verlag.com</a:t>
            </a:r>
            <a:r>
              <a:rPr lang="en-US" sz="1200" dirty="0"/>
              <a:t>/</a:t>
            </a:r>
            <a:r>
              <a:rPr lang="en-US" sz="1200" dirty="0" err="1"/>
              <a:t>fileadmin</a:t>
            </a:r>
            <a:r>
              <a:rPr lang="en-US" sz="1200" dirty="0"/>
              <a:t>/</a:t>
            </a:r>
            <a:r>
              <a:rPr lang="en-US" sz="1200" dirty="0" err="1"/>
              <a:t>user_upload</a:t>
            </a:r>
            <a:r>
              <a:rPr lang="en-US" sz="1200" dirty="0"/>
              <a:t>/</a:t>
            </a:r>
            <a:r>
              <a:rPr lang="en-US" sz="1200" dirty="0" err="1"/>
              <a:t>Kafka_Franz.jpg</a:t>
            </a:r>
            <a:endParaRPr lang="en-US" sz="1200" dirty="0"/>
          </a:p>
        </p:txBody>
      </p:sp>
    </p:spTree>
    <p:extLst>
      <p:ext uri="{BB962C8B-B14F-4D97-AF65-F5344CB8AC3E}">
        <p14:creationId xmlns:p14="http://schemas.microsoft.com/office/powerpoint/2010/main" val="67808739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5223</Words>
  <Application>Microsoft Macintosh PowerPoint</Application>
  <PresentationFormat>Breitbild</PresentationFormat>
  <Paragraphs>633</Paragraphs>
  <Slides>57</Slides>
  <Notes>33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57</vt:i4>
      </vt:variant>
    </vt:vector>
  </HeadingPairs>
  <TitlesOfParts>
    <vt:vector size="64" baseType="lpstr">
      <vt:lpstr>Arial</vt:lpstr>
      <vt:lpstr>Calibri</vt:lpstr>
      <vt:lpstr>Calibri Light</vt:lpstr>
      <vt:lpstr>Courier</vt:lpstr>
      <vt:lpstr>Helvetica</vt:lpstr>
      <vt:lpstr>Wingdings</vt:lpstr>
      <vt:lpstr>Office</vt:lpstr>
      <vt:lpstr>Stil mit Kanten und Knoten  Franz Kafka im Netzwerk der Diktion</vt:lpstr>
      <vt:lpstr>Struktur</vt:lpstr>
      <vt:lpstr>Kurze Vorstellung</vt:lpstr>
      <vt:lpstr>Forschungshorizont</vt:lpstr>
      <vt:lpstr>Netzwerke</vt:lpstr>
      <vt:lpstr>Netzwerke</vt:lpstr>
      <vt:lpstr>Netzwerkanalyse zur Modellierung von Literatur</vt:lpstr>
      <vt:lpstr>Literatur als Netzwerk</vt:lpstr>
      <vt:lpstr>Studie</vt:lpstr>
      <vt:lpstr>Literarische Diktion</vt:lpstr>
      <vt:lpstr>Einflüsse und Kontexte</vt:lpstr>
      <vt:lpstr>Kafkas Knoten</vt:lpstr>
      <vt:lpstr>Methode</vt:lpstr>
      <vt:lpstr>Modellierung Kafkas Substrat: Korpus</vt:lpstr>
      <vt:lpstr>Methode</vt:lpstr>
      <vt:lpstr>Methode</vt:lpstr>
      <vt:lpstr>Methode </vt:lpstr>
      <vt:lpstr>PowerPoint-Präsentation</vt:lpstr>
      <vt:lpstr>PowerPoint-Präsentation</vt:lpstr>
      <vt:lpstr>PowerPoint-Präsentation</vt:lpstr>
      <vt:lpstr>Reinzoomen</vt:lpstr>
      <vt:lpstr>Reinzoomen...</vt:lpstr>
      <vt:lpstr>Reinzoomen...</vt:lpstr>
      <vt:lpstr>Konklusionen und Ausblick</vt:lpstr>
      <vt:lpstr>Vielen Dank!</vt:lpstr>
      <vt:lpstr>Literarische Diktion: Fiktionaliät</vt:lpstr>
      <vt:lpstr>“Features” Experientielle Dimension</vt:lpstr>
      <vt:lpstr>“Features” Epistemische Dimension</vt:lpstr>
      <vt:lpstr>”Einfluss”</vt:lpstr>
      <vt:lpstr>Kanten #2: Sozialpsychologie</vt:lpstr>
      <vt:lpstr>Tuning LIWC parameters</vt:lpstr>
      <vt:lpstr>Fiktionalität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Fiktionalität</vt:lpstr>
      <vt:lpstr>Literarizität</vt:lpstr>
      <vt:lpstr>Reinzoomen...</vt:lpstr>
      <vt:lpstr>PowerPoint-Präsentation</vt:lpstr>
      <vt:lpstr>PowerPoint-Präsentation</vt:lpstr>
      <vt:lpstr>Kafkas Formel?</vt:lpstr>
      <vt:lpstr>Kanten #2: Sozialpsychologie</vt:lpstr>
      <vt:lpstr>PowerPoint-Präsentation</vt:lpstr>
      <vt:lpstr>PowerPoint-Präsentation</vt:lpstr>
      <vt:lpstr>PowerPoint-Präsentation</vt:lpstr>
      <vt:lpstr>Tuning LIWC parameters</vt:lpstr>
      <vt:lpstr>PowerPoint-Präsentation</vt:lpstr>
      <vt:lpstr>Fiktionalität</vt:lpstr>
      <vt:lpstr>Netzwerk</vt:lpstr>
      <vt:lpstr>A note on Flaubert</vt:lpstr>
      <vt:lpstr>Forschung &amp; Netzwerk</vt:lpstr>
      <vt:lpstr>PowerPoint-Präsentation</vt:lpstr>
      <vt:lpstr>Netzwerke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2020-01-10T14:25:21Z</cp:lastPrinted>
  <dcterms:created xsi:type="dcterms:W3CDTF">2018-10-18T02:29:51Z</dcterms:created>
  <dcterms:modified xsi:type="dcterms:W3CDTF">2020-10-28T01:07:40Z</dcterms:modified>
</cp:coreProperties>
</file>